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5"/>
  </p:notesMasterIdLst>
  <p:sldIdLst>
    <p:sldId id="256" r:id="rId2"/>
    <p:sldId id="259" r:id="rId3"/>
    <p:sldId id="258" r:id="rId4"/>
    <p:sldId id="264" r:id="rId5"/>
    <p:sldId id="261" r:id="rId6"/>
    <p:sldId id="269" r:id="rId7"/>
    <p:sldId id="273" r:id="rId8"/>
    <p:sldId id="270" r:id="rId9"/>
    <p:sldId id="274" r:id="rId10"/>
    <p:sldId id="275" r:id="rId11"/>
    <p:sldId id="265" r:id="rId12"/>
    <p:sldId id="276" r:id="rId13"/>
    <p:sldId id="277" r:id="rId14"/>
    <p:sldId id="268" r:id="rId15"/>
    <p:sldId id="278" r:id="rId16"/>
    <p:sldId id="267" r:id="rId17"/>
    <p:sldId id="263" r:id="rId18"/>
    <p:sldId id="260" r:id="rId19"/>
    <p:sldId id="272" r:id="rId20"/>
    <p:sldId id="279" r:id="rId21"/>
    <p:sldId id="271" r:id="rId22"/>
    <p:sldId id="280" r:id="rId23"/>
    <p:sldId id="26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77009" autoAdjust="0"/>
  </p:normalViewPr>
  <p:slideViewPr>
    <p:cSldViewPr snapToGrid="0">
      <p:cViewPr varScale="1">
        <p:scale>
          <a:sx n="88" d="100"/>
          <a:sy n="88" d="100"/>
        </p:scale>
        <p:origin x="146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2.jp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1D99FF-DD11-46F3-A32F-C4471814756B}" type="doc">
      <dgm:prSet loTypeId="urn:microsoft.com/office/officeart/2005/8/layout/orgChart1" loCatId="hierarchy" qsTypeId="urn:microsoft.com/office/officeart/2005/8/quickstyle/simple4" qsCatId="simple" csTypeId="urn:microsoft.com/office/officeart/2005/8/colors/accent2_2" csCatId="accent2" phldr="1"/>
      <dgm:spPr/>
      <dgm:t>
        <a:bodyPr/>
        <a:lstStyle/>
        <a:p>
          <a:endParaRPr lang="en-US"/>
        </a:p>
      </dgm:t>
    </dgm:pt>
    <dgm:pt modelId="{F5664DA5-BBCA-4BE6-9742-8EE03B40576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Michael Russell</a:t>
          </a:r>
        </a:p>
        <a:p>
          <a:r>
            <a:rPr lang="en-US" dirty="0"/>
            <a:t>Executive Director</a:t>
          </a:r>
        </a:p>
      </dgm:t>
    </dgm:pt>
    <dgm:pt modelId="{6580B72B-D321-40B6-AD59-D41EBFA3766C}" type="parTrans" cxnId="{63ED4218-612A-4C5B-A0BC-B687CDD1ACC6}">
      <dgm:prSet/>
      <dgm:spPr/>
      <dgm:t>
        <a:bodyPr/>
        <a:lstStyle/>
        <a:p>
          <a:endParaRPr lang="en-US"/>
        </a:p>
      </dgm:t>
    </dgm:pt>
    <dgm:pt modelId="{C482F2BB-532B-49F4-A16B-59B64F1BE5F2}" type="sibTrans" cxnId="{63ED4218-612A-4C5B-A0BC-B687CDD1ACC6}">
      <dgm:prSet/>
      <dgm:spPr/>
      <dgm:t>
        <a:bodyPr/>
        <a:lstStyle/>
        <a:p>
          <a:endParaRPr lang="en-US"/>
        </a:p>
      </dgm:t>
    </dgm:pt>
    <dgm:pt modelId="{993BDB86-1CCF-4914-ADC5-E18A33F701AC}">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Laurie Benton, Psy.D.</a:t>
          </a:r>
        </a:p>
        <a:p>
          <a:r>
            <a:rPr lang="en-US" dirty="0"/>
            <a:t>Supervising Psychologist</a:t>
          </a:r>
        </a:p>
      </dgm:t>
    </dgm:pt>
    <dgm:pt modelId="{B68C8B75-C201-43C2-B176-577289FD1FE4}" type="parTrans" cxnId="{59A22E01-9639-422C-B358-520409DEC78E}">
      <dgm:prSet/>
      <dgm:spPr/>
      <dgm:t>
        <a:bodyPr/>
        <a:lstStyle/>
        <a:p>
          <a:endParaRPr lang="en-US"/>
        </a:p>
      </dgm:t>
    </dgm:pt>
    <dgm:pt modelId="{8B071C42-669A-47CF-9DC8-F9300DCEBFF4}" type="sibTrans" cxnId="{59A22E01-9639-422C-B358-520409DEC78E}">
      <dgm:prSet/>
      <dgm:spPr/>
      <dgm:t>
        <a:bodyPr/>
        <a:lstStyle/>
        <a:p>
          <a:endParaRPr lang="en-US"/>
        </a:p>
      </dgm:t>
    </dgm:pt>
    <dgm:pt modelId="{868AE697-7B76-4C38-A8DB-EC8485200DDB}">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Melissa Jajko, </a:t>
          </a:r>
          <a:r>
            <a:rPr lang="en-US" dirty="0" err="1"/>
            <a:t>Psy.D</a:t>
          </a:r>
          <a:endParaRPr lang="en-US" dirty="0"/>
        </a:p>
        <a:p>
          <a:r>
            <a:rPr lang="en-US" dirty="0"/>
            <a:t>Staff Psychologist</a:t>
          </a:r>
        </a:p>
        <a:p>
          <a:r>
            <a:rPr lang="en-US" dirty="0"/>
            <a:t>(Fitness)</a:t>
          </a:r>
        </a:p>
      </dgm:t>
    </dgm:pt>
    <dgm:pt modelId="{EFA3D962-5997-49D1-9DE9-2E883ACC3B04}" type="parTrans" cxnId="{B231A2F4-6E16-42CA-8110-B346807D5DFC}">
      <dgm:prSet/>
      <dgm:spPr/>
      <dgm:t>
        <a:bodyPr/>
        <a:lstStyle/>
        <a:p>
          <a:endParaRPr lang="en-US"/>
        </a:p>
      </dgm:t>
    </dgm:pt>
    <dgm:pt modelId="{CCD85604-9839-443A-8CF9-8E5C7840C535}" type="sibTrans" cxnId="{B231A2F4-6E16-42CA-8110-B346807D5DFC}">
      <dgm:prSet/>
      <dgm:spPr/>
      <dgm:t>
        <a:bodyPr/>
        <a:lstStyle/>
        <a:p>
          <a:endParaRPr lang="en-US"/>
        </a:p>
      </dgm:t>
    </dgm:pt>
    <dgm:pt modelId="{A19C2A6E-939F-46CD-BAF3-5531DBF945E4}">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Ana Belmonte, </a:t>
          </a:r>
          <a:r>
            <a:rPr lang="en-US" dirty="0" err="1"/>
            <a:t>Psy.D</a:t>
          </a:r>
          <a:endParaRPr lang="en-US" dirty="0"/>
        </a:p>
        <a:p>
          <a:r>
            <a:rPr lang="en-US" dirty="0"/>
            <a:t>Staff Psychologist</a:t>
          </a:r>
        </a:p>
        <a:p>
          <a:r>
            <a:rPr lang="en-US" dirty="0"/>
            <a:t>(Fitness)</a:t>
          </a:r>
        </a:p>
      </dgm:t>
    </dgm:pt>
    <dgm:pt modelId="{E979C8E4-5959-4CB1-8DB3-0E45F613BF0B}" type="parTrans" cxnId="{BAFA4E19-E672-4D1F-ABB8-15482546F457}">
      <dgm:prSet/>
      <dgm:spPr/>
      <dgm:t>
        <a:bodyPr/>
        <a:lstStyle/>
        <a:p>
          <a:endParaRPr lang="en-US"/>
        </a:p>
      </dgm:t>
    </dgm:pt>
    <dgm:pt modelId="{739A74CE-A94F-4FE4-86FB-6C7000FF266F}" type="sibTrans" cxnId="{BAFA4E19-E672-4D1F-ABB8-15482546F457}">
      <dgm:prSet/>
      <dgm:spPr/>
      <dgm:t>
        <a:bodyPr/>
        <a:lstStyle/>
        <a:p>
          <a:endParaRPr lang="en-US"/>
        </a:p>
      </dgm:t>
    </dgm:pt>
    <dgm:pt modelId="{EFC4261A-6A12-460C-9690-7FD7A889F1D0}">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Morgan Perconti, Psy.D.</a:t>
          </a:r>
        </a:p>
        <a:p>
          <a:r>
            <a:rPr lang="en-US" dirty="0"/>
            <a:t>Postdoctoral Fellow </a:t>
          </a:r>
        </a:p>
      </dgm:t>
    </dgm:pt>
    <dgm:pt modelId="{33DE77AB-5F3E-482C-82C7-F79D498B881E}" type="parTrans" cxnId="{4086447C-D49C-451B-B9F1-2C9E9BABAC77}">
      <dgm:prSet/>
      <dgm:spPr/>
      <dgm:t>
        <a:bodyPr/>
        <a:lstStyle/>
        <a:p>
          <a:endParaRPr lang="en-US"/>
        </a:p>
      </dgm:t>
    </dgm:pt>
    <dgm:pt modelId="{71D18627-A657-408D-9161-ADBED7B5972F}" type="sibTrans" cxnId="{4086447C-D49C-451B-B9F1-2C9E9BABAC77}">
      <dgm:prSet/>
      <dgm:spPr/>
      <dgm:t>
        <a:bodyPr/>
        <a:lstStyle/>
        <a:p>
          <a:endParaRPr lang="en-US"/>
        </a:p>
      </dgm:t>
    </dgm:pt>
    <dgm:pt modelId="{BB67224A-DA61-4181-A038-FE586BD71C74}">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Megan Smith, LCPC, CADC</a:t>
          </a:r>
          <a:br>
            <a:rPr lang="en-US" dirty="0"/>
          </a:br>
          <a:r>
            <a:rPr lang="en-US" dirty="0"/>
            <a:t>Case Manager and Clinical Counselor</a:t>
          </a:r>
        </a:p>
      </dgm:t>
    </dgm:pt>
    <dgm:pt modelId="{CAE388F4-C1D0-49B0-A975-10739528B82C}" type="parTrans" cxnId="{903EC23C-89DC-42E0-B8E6-89F2B23373EB}">
      <dgm:prSet/>
      <dgm:spPr/>
      <dgm:t>
        <a:bodyPr/>
        <a:lstStyle/>
        <a:p>
          <a:endParaRPr lang="en-US"/>
        </a:p>
      </dgm:t>
    </dgm:pt>
    <dgm:pt modelId="{CB9FEDC9-88F9-46CB-A2E5-69555A732A08}" type="sibTrans" cxnId="{903EC23C-89DC-42E0-B8E6-89F2B23373EB}">
      <dgm:prSet/>
      <dgm:spPr/>
      <dgm:t>
        <a:bodyPr/>
        <a:lstStyle/>
        <a:p>
          <a:endParaRPr lang="en-US"/>
        </a:p>
      </dgm:t>
    </dgm:pt>
    <dgm:pt modelId="{B974A3CE-E404-43AB-9AB8-98CD2B7C9D4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Casey Sharpe, Psy.D.</a:t>
          </a:r>
        </a:p>
        <a:p>
          <a:r>
            <a:rPr lang="en-US" dirty="0"/>
            <a:t>Clinical Director of Fitness Program</a:t>
          </a:r>
        </a:p>
      </dgm:t>
    </dgm:pt>
    <dgm:pt modelId="{D1A24BCD-EFF5-4D68-A03B-058C01A996D4}" type="sibTrans" cxnId="{0800E9CB-C7A1-4E6E-B410-0F72DB5AB0A8}">
      <dgm:prSet/>
      <dgm:spPr/>
      <dgm:t>
        <a:bodyPr/>
        <a:lstStyle/>
        <a:p>
          <a:endParaRPr lang="en-US"/>
        </a:p>
      </dgm:t>
    </dgm:pt>
    <dgm:pt modelId="{5300FB44-C04B-4F2C-973C-4749DA59D508}" type="parTrans" cxnId="{0800E9CB-C7A1-4E6E-B410-0F72DB5AB0A8}">
      <dgm:prSet/>
      <dgm:spPr/>
      <dgm:t>
        <a:bodyPr/>
        <a:lstStyle/>
        <a:p>
          <a:endParaRPr lang="en-US"/>
        </a:p>
      </dgm:t>
    </dgm:pt>
    <dgm:pt modelId="{24A43361-173D-4FED-97CD-725B6BEA17E7}" type="pres">
      <dgm:prSet presAssocID="{0D1D99FF-DD11-46F3-A32F-C4471814756B}" presName="hierChild1" presStyleCnt="0">
        <dgm:presLayoutVars>
          <dgm:orgChart val="1"/>
          <dgm:chPref val="1"/>
          <dgm:dir/>
          <dgm:animOne val="branch"/>
          <dgm:animLvl val="lvl"/>
          <dgm:resizeHandles/>
        </dgm:presLayoutVars>
      </dgm:prSet>
      <dgm:spPr/>
    </dgm:pt>
    <dgm:pt modelId="{2F559ADD-D99B-4A7C-BE23-2790FA82C9D8}" type="pres">
      <dgm:prSet presAssocID="{F5664DA5-BBCA-4BE6-9742-8EE03B405763}" presName="hierRoot1" presStyleCnt="0">
        <dgm:presLayoutVars>
          <dgm:hierBranch val="init"/>
        </dgm:presLayoutVars>
      </dgm:prSet>
      <dgm:spPr/>
    </dgm:pt>
    <dgm:pt modelId="{8D65169F-56DD-42DD-BDCE-A32C4F9BF31A}" type="pres">
      <dgm:prSet presAssocID="{F5664DA5-BBCA-4BE6-9742-8EE03B405763}" presName="rootComposite1" presStyleCnt="0"/>
      <dgm:spPr/>
    </dgm:pt>
    <dgm:pt modelId="{04B08C9C-419E-41A3-B82A-BE8FBBED8C42}" type="pres">
      <dgm:prSet presAssocID="{F5664DA5-BBCA-4BE6-9742-8EE03B405763}" presName="rootText1" presStyleLbl="node0" presStyleIdx="0" presStyleCnt="1" custLinFactNeighborX="-15800" custLinFactNeighborY="-1490">
        <dgm:presLayoutVars>
          <dgm:chPref val="3"/>
        </dgm:presLayoutVars>
      </dgm:prSet>
      <dgm:spPr/>
    </dgm:pt>
    <dgm:pt modelId="{AD35E3E1-E967-4690-9505-BF67A3F76E8C}" type="pres">
      <dgm:prSet presAssocID="{F5664DA5-BBCA-4BE6-9742-8EE03B405763}" presName="rootConnector1" presStyleLbl="node1" presStyleIdx="0" presStyleCnt="0"/>
      <dgm:spPr/>
    </dgm:pt>
    <dgm:pt modelId="{1ECB0AFF-564E-494C-B972-3AB2E6514805}" type="pres">
      <dgm:prSet presAssocID="{F5664DA5-BBCA-4BE6-9742-8EE03B405763}" presName="hierChild2" presStyleCnt="0"/>
      <dgm:spPr/>
    </dgm:pt>
    <dgm:pt modelId="{5BADEC65-B67B-4072-94BE-93005F4B7F89}" type="pres">
      <dgm:prSet presAssocID="{B68C8B75-C201-43C2-B176-577289FD1FE4}" presName="Name37" presStyleLbl="parChTrans1D2" presStyleIdx="0" presStyleCnt="6"/>
      <dgm:spPr/>
    </dgm:pt>
    <dgm:pt modelId="{37DD831E-B277-4B61-8E72-0BD104885629}" type="pres">
      <dgm:prSet presAssocID="{993BDB86-1CCF-4914-ADC5-E18A33F701AC}" presName="hierRoot2" presStyleCnt="0">
        <dgm:presLayoutVars>
          <dgm:hierBranch val="init"/>
        </dgm:presLayoutVars>
      </dgm:prSet>
      <dgm:spPr/>
    </dgm:pt>
    <dgm:pt modelId="{AF12CC8A-EEEF-4A79-9302-691CBC00E023}" type="pres">
      <dgm:prSet presAssocID="{993BDB86-1CCF-4914-ADC5-E18A33F701AC}" presName="rootComposite" presStyleCnt="0"/>
      <dgm:spPr/>
    </dgm:pt>
    <dgm:pt modelId="{106BAB21-F2AB-4C03-A8E2-EC5DF6AA3333}" type="pres">
      <dgm:prSet presAssocID="{993BDB86-1CCF-4914-ADC5-E18A33F701AC}" presName="rootText" presStyleLbl="node2" presStyleIdx="0" presStyleCnt="6">
        <dgm:presLayoutVars>
          <dgm:chPref val="3"/>
        </dgm:presLayoutVars>
      </dgm:prSet>
      <dgm:spPr/>
    </dgm:pt>
    <dgm:pt modelId="{8B89BD04-377C-4F2A-83FD-45FE4D92FDBA}" type="pres">
      <dgm:prSet presAssocID="{993BDB86-1CCF-4914-ADC5-E18A33F701AC}" presName="rootConnector" presStyleLbl="node2" presStyleIdx="0" presStyleCnt="6"/>
      <dgm:spPr/>
    </dgm:pt>
    <dgm:pt modelId="{9332FAA8-B3D5-43B8-AC19-85413107B7D6}" type="pres">
      <dgm:prSet presAssocID="{993BDB86-1CCF-4914-ADC5-E18A33F701AC}" presName="hierChild4" presStyleCnt="0"/>
      <dgm:spPr/>
    </dgm:pt>
    <dgm:pt modelId="{345A629E-F0C2-43B7-8270-64823B2D9DEE}" type="pres">
      <dgm:prSet presAssocID="{993BDB86-1CCF-4914-ADC5-E18A33F701AC}" presName="hierChild5" presStyleCnt="0"/>
      <dgm:spPr/>
    </dgm:pt>
    <dgm:pt modelId="{ABA20B0B-6035-435B-B7D2-0DB80176C636}" type="pres">
      <dgm:prSet presAssocID="{E979C8E4-5959-4CB1-8DB3-0E45F613BF0B}" presName="Name37" presStyleLbl="parChTrans1D2" presStyleIdx="1" presStyleCnt="6"/>
      <dgm:spPr/>
    </dgm:pt>
    <dgm:pt modelId="{723DB9FC-3D8E-4C0E-B999-B4FC917EEECA}" type="pres">
      <dgm:prSet presAssocID="{A19C2A6E-939F-46CD-BAF3-5531DBF945E4}" presName="hierRoot2" presStyleCnt="0">
        <dgm:presLayoutVars>
          <dgm:hierBranch val="init"/>
        </dgm:presLayoutVars>
      </dgm:prSet>
      <dgm:spPr/>
    </dgm:pt>
    <dgm:pt modelId="{45F8D55A-2B08-460C-A94A-AAF392FAF7A9}" type="pres">
      <dgm:prSet presAssocID="{A19C2A6E-939F-46CD-BAF3-5531DBF945E4}" presName="rootComposite" presStyleCnt="0"/>
      <dgm:spPr/>
    </dgm:pt>
    <dgm:pt modelId="{5DE4FD3A-1A72-4F04-8C4E-C51B31572CFB}" type="pres">
      <dgm:prSet presAssocID="{A19C2A6E-939F-46CD-BAF3-5531DBF945E4}" presName="rootText" presStyleLbl="node2" presStyleIdx="1" presStyleCnt="6">
        <dgm:presLayoutVars>
          <dgm:chPref val="3"/>
        </dgm:presLayoutVars>
      </dgm:prSet>
      <dgm:spPr/>
    </dgm:pt>
    <dgm:pt modelId="{CDA7F576-F750-42AA-85C3-491E346F64EC}" type="pres">
      <dgm:prSet presAssocID="{A19C2A6E-939F-46CD-BAF3-5531DBF945E4}" presName="rootConnector" presStyleLbl="node2" presStyleIdx="1" presStyleCnt="6"/>
      <dgm:spPr/>
    </dgm:pt>
    <dgm:pt modelId="{EE11647F-6320-43E4-983F-C54C18D719A7}" type="pres">
      <dgm:prSet presAssocID="{A19C2A6E-939F-46CD-BAF3-5531DBF945E4}" presName="hierChild4" presStyleCnt="0"/>
      <dgm:spPr/>
    </dgm:pt>
    <dgm:pt modelId="{FFB02695-7005-46FF-9CF8-70A18BEAAF4E}" type="pres">
      <dgm:prSet presAssocID="{A19C2A6E-939F-46CD-BAF3-5531DBF945E4}" presName="hierChild5" presStyleCnt="0"/>
      <dgm:spPr/>
    </dgm:pt>
    <dgm:pt modelId="{6040639A-6758-46F2-8F9C-0DE56F8E13B9}" type="pres">
      <dgm:prSet presAssocID="{EFA3D962-5997-49D1-9DE9-2E883ACC3B04}" presName="Name37" presStyleLbl="parChTrans1D2" presStyleIdx="2" presStyleCnt="6"/>
      <dgm:spPr/>
    </dgm:pt>
    <dgm:pt modelId="{78FF7EF4-AEA9-4ED1-88F6-9D2FA7A2FB09}" type="pres">
      <dgm:prSet presAssocID="{868AE697-7B76-4C38-A8DB-EC8485200DDB}" presName="hierRoot2" presStyleCnt="0">
        <dgm:presLayoutVars>
          <dgm:hierBranch/>
        </dgm:presLayoutVars>
      </dgm:prSet>
      <dgm:spPr/>
    </dgm:pt>
    <dgm:pt modelId="{2FD827F5-DA9C-440E-AB6F-7631840BAF2C}" type="pres">
      <dgm:prSet presAssocID="{868AE697-7B76-4C38-A8DB-EC8485200DDB}" presName="rootComposite" presStyleCnt="0"/>
      <dgm:spPr/>
    </dgm:pt>
    <dgm:pt modelId="{9BB152AC-9FD1-46DA-A548-757E6D9921EE}" type="pres">
      <dgm:prSet presAssocID="{868AE697-7B76-4C38-A8DB-EC8485200DDB}" presName="rootText" presStyleLbl="node2" presStyleIdx="2" presStyleCnt="6">
        <dgm:presLayoutVars>
          <dgm:chPref val="3"/>
        </dgm:presLayoutVars>
      </dgm:prSet>
      <dgm:spPr/>
    </dgm:pt>
    <dgm:pt modelId="{FA15CF13-277D-4B4B-9CAB-B7E968F97978}" type="pres">
      <dgm:prSet presAssocID="{868AE697-7B76-4C38-A8DB-EC8485200DDB}" presName="rootConnector" presStyleLbl="node2" presStyleIdx="2" presStyleCnt="6"/>
      <dgm:spPr/>
    </dgm:pt>
    <dgm:pt modelId="{24CE2E33-54C3-44A4-982A-28630FA9BF1E}" type="pres">
      <dgm:prSet presAssocID="{868AE697-7B76-4C38-A8DB-EC8485200DDB}" presName="hierChild4" presStyleCnt="0"/>
      <dgm:spPr/>
    </dgm:pt>
    <dgm:pt modelId="{B435ACFC-E711-47BF-BD8C-BD0AFA9CC4AA}" type="pres">
      <dgm:prSet presAssocID="{868AE697-7B76-4C38-A8DB-EC8485200DDB}" presName="hierChild5" presStyleCnt="0"/>
      <dgm:spPr/>
    </dgm:pt>
    <dgm:pt modelId="{550ECBE1-7607-4677-B9E2-865F03FF7960}" type="pres">
      <dgm:prSet presAssocID="{5300FB44-C04B-4F2C-973C-4749DA59D508}" presName="Name37" presStyleLbl="parChTrans1D2" presStyleIdx="3" presStyleCnt="6"/>
      <dgm:spPr/>
    </dgm:pt>
    <dgm:pt modelId="{3EFEEF8A-217A-45F8-9B4E-46F6A0EB8B6C}" type="pres">
      <dgm:prSet presAssocID="{B974A3CE-E404-43AB-9AB8-98CD2B7C9D4A}" presName="hierRoot2" presStyleCnt="0">
        <dgm:presLayoutVars>
          <dgm:hierBranch val="init"/>
        </dgm:presLayoutVars>
      </dgm:prSet>
      <dgm:spPr/>
    </dgm:pt>
    <dgm:pt modelId="{2E704E88-05F6-4EDA-AA44-254B3B62390D}" type="pres">
      <dgm:prSet presAssocID="{B974A3CE-E404-43AB-9AB8-98CD2B7C9D4A}" presName="rootComposite" presStyleCnt="0"/>
      <dgm:spPr/>
    </dgm:pt>
    <dgm:pt modelId="{BBF03D02-5270-41BB-B34B-99AB8F8EADBA}" type="pres">
      <dgm:prSet presAssocID="{B974A3CE-E404-43AB-9AB8-98CD2B7C9D4A}" presName="rootText" presStyleLbl="node2" presStyleIdx="3" presStyleCnt="6">
        <dgm:presLayoutVars>
          <dgm:chPref val="3"/>
        </dgm:presLayoutVars>
      </dgm:prSet>
      <dgm:spPr/>
    </dgm:pt>
    <dgm:pt modelId="{2646737A-8C8D-48B1-BEBD-72B50CA50655}" type="pres">
      <dgm:prSet presAssocID="{B974A3CE-E404-43AB-9AB8-98CD2B7C9D4A}" presName="rootConnector" presStyleLbl="node2" presStyleIdx="3" presStyleCnt="6"/>
      <dgm:spPr/>
    </dgm:pt>
    <dgm:pt modelId="{4C869077-41F6-46A5-A4D5-D864E2839CB5}" type="pres">
      <dgm:prSet presAssocID="{B974A3CE-E404-43AB-9AB8-98CD2B7C9D4A}" presName="hierChild4" presStyleCnt="0"/>
      <dgm:spPr/>
    </dgm:pt>
    <dgm:pt modelId="{2F910AC8-F33B-45EA-8E38-09EE2E6B85F0}" type="pres">
      <dgm:prSet presAssocID="{B974A3CE-E404-43AB-9AB8-98CD2B7C9D4A}" presName="hierChild5" presStyleCnt="0"/>
      <dgm:spPr/>
    </dgm:pt>
    <dgm:pt modelId="{1194281F-2033-4357-AB40-819B0C1CFF21}" type="pres">
      <dgm:prSet presAssocID="{33DE77AB-5F3E-482C-82C7-F79D498B881E}" presName="Name37" presStyleLbl="parChTrans1D2" presStyleIdx="4" presStyleCnt="6"/>
      <dgm:spPr/>
    </dgm:pt>
    <dgm:pt modelId="{F20429BA-8338-41BA-B1C9-A333A3226DA4}" type="pres">
      <dgm:prSet presAssocID="{EFC4261A-6A12-460C-9690-7FD7A889F1D0}" presName="hierRoot2" presStyleCnt="0">
        <dgm:presLayoutVars>
          <dgm:hierBranch val="init"/>
        </dgm:presLayoutVars>
      </dgm:prSet>
      <dgm:spPr/>
    </dgm:pt>
    <dgm:pt modelId="{1E1E9001-A789-481A-9DC4-E31FF7003AEE}" type="pres">
      <dgm:prSet presAssocID="{EFC4261A-6A12-460C-9690-7FD7A889F1D0}" presName="rootComposite" presStyleCnt="0"/>
      <dgm:spPr/>
    </dgm:pt>
    <dgm:pt modelId="{BD5A2C62-D6F9-4E05-9839-405DF6503095}" type="pres">
      <dgm:prSet presAssocID="{EFC4261A-6A12-460C-9690-7FD7A889F1D0}" presName="rootText" presStyleLbl="node2" presStyleIdx="4" presStyleCnt="6">
        <dgm:presLayoutVars>
          <dgm:chPref val="3"/>
        </dgm:presLayoutVars>
      </dgm:prSet>
      <dgm:spPr/>
    </dgm:pt>
    <dgm:pt modelId="{40E99F85-32FC-45D4-992E-93769AE059CD}" type="pres">
      <dgm:prSet presAssocID="{EFC4261A-6A12-460C-9690-7FD7A889F1D0}" presName="rootConnector" presStyleLbl="node2" presStyleIdx="4" presStyleCnt="6"/>
      <dgm:spPr/>
    </dgm:pt>
    <dgm:pt modelId="{E740FFFC-F98F-4DF7-9CC9-0F560CD97D39}" type="pres">
      <dgm:prSet presAssocID="{EFC4261A-6A12-460C-9690-7FD7A889F1D0}" presName="hierChild4" presStyleCnt="0"/>
      <dgm:spPr/>
    </dgm:pt>
    <dgm:pt modelId="{29E8290A-9832-47C5-8A8F-0F233EF63E58}" type="pres">
      <dgm:prSet presAssocID="{EFC4261A-6A12-460C-9690-7FD7A889F1D0}" presName="hierChild5" presStyleCnt="0"/>
      <dgm:spPr/>
    </dgm:pt>
    <dgm:pt modelId="{E2CBDF45-973A-41DF-88B6-8B26554FAD0E}" type="pres">
      <dgm:prSet presAssocID="{CAE388F4-C1D0-49B0-A975-10739528B82C}" presName="Name37" presStyleLbl="parChTrans1D2" presStyleIdx="5" presStyleCnt="6"/>
      <dgm:spPr/>
    </dgm:pt>
    <dgm:pt modelId="{030308B5-B6B8-4792-98B0-BFA145B5059E}" type="pres">
      <dgm:prSet presAssocID="{BB67224A-DA61-4181-A038-FE586BD71C74}" presName="hierRoot2" presStyleCnt="0">
        <dgm:presLayoutVars>
          <dgm:hierBranch val="init"/>
        </dgm:presLayoutVars>
      </dgm:prSet>
      <dgm:spPr/>
    </dgm:pt>
    <dgm:pt modelId="{AE641B9B-EBDC-449E-B7AB-20B887CCBE97}" type="pres">
      <dgm:prSet presAssocID="{BB67224A-DA61-4181-A038-FE586BD71C74}" presName="rootComposite" presStyleCnt="0"/>
      <dgm:spPr/>
    </dgm:pt>
    <dgm:pt modelId="{9860F8AB-A1BD-4758-ACAE-F99C01D62151}" type="pres">
      <dgm:prSet presAssocID="{BB67224A-DA61-4181-A038-FE586BD71C74}" presName="rootText" presStyleLbl="node2" presStyleIdx="5" presStyleCnt="6" custScaleX="128066">
        <dgm:presLayoutVars>
          <dgm:chPref val="3"/>
        </dgm:presLayoutVars>
      </dgm:prSet>
      <dgm:spPr/>
    </dgm:pt>
    <dgm:pt modelId="{785CCC3F-1FE1-4503-9F75-60DB35B3C659}" type="pres">
      <dgm:prSet presAssocID="{BB67224A-DA61-4181-A038-FE586BD71C74}" presName="rootConnector" presStyleLbl="node2" presStyleIdx="5" presStyleCnt="6"/>
      <dgm:spPr/>
    </dgm:pt>
    <dgm:pt modelId="{26698A6A-BFBB-4314-B379-2DF454B25E98}" type="pres">
      <dgm:prSet presAssocID="{BB67224A-DA61-4181-A038-FE586BD71C74}" presName="hierChild4" presStyleCnt="0"/>
      <dgm:spPr/>
    </dgm:pt>
    <dgm:pt modelId="{38CA4ADF-0D4B-41F9-A15C-9270C09CBDCA}" type="pres">
      <dgm:prSet presAssocID="{BB67224A-DA61-4181-A038-FE586BD71C74}" presName="hierChild5" presStyleCnt="0"/>
      <dgm:spPr/>
    </dgm:pt>
    <dgm:pt modelId="{59A5CB35-A69F-42E5-8418-7E8677AE93B1}" type="pres">
      <dgm:prSet presAssocID="{F5664DA5-BBCA-4BE6-9742-8EE03B405763}" presName="hierChild3" presStyleCnt="0"/>
      <dgm:spPr/>
    </dgm:pt>
  </dgm:ptLst>
  <dgm:cxnLst>
    <dgm:cxn modelId="{AE5A6700-2E24-4F8D-9E16-4DE4E2FCD1C9}" type="presOf" srcId="{B974A3CE-E404-43AB-9AB8-98CD2B7C9D4A}" destId="{BBF03D02-5270-41BB-B34B-99AB8F8EADBA}" srcOrd="0" destOrd="0" presId="urn:microsoft.com/office/officeart/2005/8/layout/orgChart1"/>
    <dgm:cxn modelId="{59A22E01-9639-422C-B358-520409DEC78E}" srcId="{F5664DA5-BBCA-4BE6-9742-8EE03B405763}" destId="{993BDB86-1CCF-4914-ADC5-E18A33F701AC}" srcOrd="0" destOrd="0" parTransId="{B68C8B75-C201-43C2-B176-577289FD1FE4}" sibTransId="{8B071C42-669A-47CF-9DC8-F9300DCEBFF4}"/>
    <dgm:cxn modelId="{CD0CD30C-C1F3-40F5-86BF-FB63A2D01ED5}" type="presOf" srcId="{F5664DA5-BBCA-4BE6-9742-8EE03B405763}" destId="{04B08C9C-419E-41A3-B82A-BE8FBBED8C42}" srcOrd="0" destOrd="0" presId="urn:microsoft.com/office/officeart/2005/8/layout/orgChart1"/>
    <dgm:cxn modelId="{63ED4218-612A-4C5B-A0BC-B687CDD1ACC6}" srcId="{0D1D99FF-DD11-46F3-A32F-C4471814756B}" destId="{F5664DA5-BBCA-4BE6-9742-8EE03B405763}" srcOrd="0" destOrd="0" parTransId="{6580B72B-D321-40B6-AD59-D41EBFA3766C}" sibTransId="{C482F2BB-532B-49F4-A16B-59B64F1BE5F2}"/>
    <dgm:cxn modelId="{6097C018-14EF-4E64-A94F-BC890AC66B8E}" type="presOf" srcId="{A19C2A6E-939F-46CD-BAF3-5531DBF945E4}" destId="{5DE4FD3A-1A72-4F04-8C4E-C51B31572CFB}" srcOrd="0" destOrd="0" presId="urn:microsoft.com/office/officeart/2005/8/layout/orgChart1"/>
    <dgm:cxn modelId="{8F1DC818-68E1-4165-BCF5-62BAEBC4F2C3}" type="presOf" srcId="{0D1D99FF-DD11-46F3-A32F-C4471814756B}" destId="{24A43361-173D-4FED-97CD-725B6BEA17E7}" srcOrd="0" destOrd="0" presId="urn:microsoft.com/office/officeart/2005/8/layout/orgChart1"/>
    <dgm:cxn modelId="{BAFA4E19-E672-4D1F-ABB8-15482546F457}" srcId="{F5664DA5-BBCA-4BE6-9742-8EE03B405763}" destId="{A19C2A6E-939F-46CD-BAF3-5531DBF945E4}" srcOrd="1" destOrd="0" parTransId="{E979C8E4-5959-4CB1-8DB3-0E45F613BF0B}" sibTransId="{739A74CE-A94F-4FE4-86FB-6C7000FF266F}"/>
    <dgm:cxn modelId="{DA067A1D-C400-4A6A-9C24-86161EA29730}" type="presOf" srcId="{993BDB86-1CCF-4914-ADC5-E18A33F701AC}" destId="{8B89BD04-377C-4F2A-83FD-45FE4D92FDBA}" srcOrd="1" destOrd="0" presId="urn:microsoft.com/office/officeart/2005/8/layout/orgChart1"/>
    <dgm:cxn modelId="{59CDE522-29DC-4CBF-94B1-9A4538F8AC12}" type="presOf" srcId="{EFC4261A-6A12-460C-9690-7FD7A889F1D0}" destId="{40E99F85-32FC-45D4-992E-93769AE059CD}" srcOrd="1" destOrd="0" presId="urn:microsoft.com/office/officeart/2005/8/layout/orgChart1"/>
    <dgm:cxn modelId="{903EC23C-89DC-42E0-B8E6-89F2B23373EB}" srcId="{F5664DA5-BBCA-4BE6-9742-8EE03B405763}" destId="{BB67224A-DA61-4181-A038-FE586BD71C74}" srcOrd="5" destOrd="0" parTransId="{CAE388F4-C1D0-49B0-A975-10739528B82C}" sibTransId="{CB9FEDC9-88F9-46CB-A2E5-69555A732A08}"/>
    <dgm:cxn modelId="{52D3FA5C-FF4D-498C-BF16-C1A9165D0CB4}" type="presOf" srcId="{BB67224A-DA61-4181-A038-FE586BD71C74}" destId="{9860F8AB-A1BD-4758-ACAE-F99C01D62151}" srcOrd="0" destOrd="0" presId="urn:microsoft.com/office/officeart/2005/8/layout/orgChart1"/>
    <dgm:cxn modelId="{23AB9045-A68C-4EE6-A3DD-D1513E572371}" type="presOf" srcId="{993BDB86-1CCF-4914-ADC5-E18A33F701AC}" destId="{106BAB21-F2AB-4C03-A8E2-EC5DF6AA3333}" srcOrd="0" destOrd="0" presId="urn:microsoft.com/office/officeart/2005/8/layout/orgChart1"/>
    <dgm:cxn modelId="{6CBFE876-F10C-4EA4-89F5-70885A1972EE}" type="presOf" srcId="{E979C8E4-5959-4CB1-8DB3-0E45F613BF0B}" destId="{ABA20B0B-6035-435B-B7D2-0DB80176C636}" srcOrd="0" destOrd="0" presId="urn:microsoft.com/office/officeart/2005/8/layout/orgChart1"/>
    <dgm:cxn modelId="{4086447C-D49C-451B-B9F1-2C9E9BABAC77}" srcId="{F5664DA5-BBCA-4BE6-9742-8EE03B405763}" destId="{EFC4261A-6A12-460C-9690-7FD7A889F1D0}" srcOrd="4" destOrd="0" parTransId="{33DE77AB-5F3E-482C-82C7-F79D498B881E}" sibTransId="{71D18627-A657-408D-9161-ADBED7B5972F}"/>
    <dgm:cxn modelId="{22316D7F-2F31-498A-9E41-BCE521FE6345}" type="presOf" srcId="{BB67224A-DA61-4181-A038-FE586BD71C74}" destId="{785CCC3F-1FE1-4503-9F75-60DB35B3C659}" srcOrd="1" destOrd="0" presId="urn:microsoft.com/office/officeart/2005/8/layout/orgChart1"/>
    <dgm:cxn modelId="{2C4B878D-F279-4BE7-92EA-7288CEEEEF89}" type="presOf" srcId="{868AE697-7B76-4C38-A8DB-EC8485200DDB}" destId="{FA15CF13-277D-4B4B-9CAB-B7E968F97978}" srcOrd="1" destOrd="0" presId="urn:microsoft.com/office/officeart/2005/8/layout/orgChart1"/>
    <dgm:cxn modelId="{2E4BA19D-AE75-4D65-B0A1-BC69386062BD}" type="presOf" srcId="{EFC4261A-6A12-460C-9690-7FD7A889F1D0}" destId="{BD5A2C62-D6F9-4E05-9839-405DF6503095}" srcOrd="0" destOrd="0" presId="urn:microsoft.com/office/officeart/2005/8/layout/orgChart1"/>
    <dgm:cxn modelId="{FE257DA0-4262-4BB7-AB5C-E2404BE2CB9A}" type="presOf" srcId="{F5664DA5-BBCA-4BE6-9742-8EE03B405763}" destId="{AD35E3E1-E967-4690-9505-BF67A3F76E8C}" srcOrd="1" destOrd="0" presId="urn:microsoft.com/office/officeart/2005/8/layout/orgChart1"/>
    <dgm:cxn modelId="{FE329EAA-6E0B-4801-B103-275CAF630DD8}" type="presOf" srcId="{33DE77AB-5F3E-482C-82C7-F79D498B881E}" destId="{1194281F-2033-4357-AB40-819B0C1CFF21}" srcOrd="0" destOrd="0" presId="urn:microsoft.com/office/officeart/2005/8/layout/orgChart1"/>
    <dgm:cxn modelId="{ED7589AF-30A6-4670-B548-CE9C15A3E281}" type="presOf" srcId="{A19C2A6E-939F-46CD-BAF3-5531DBF945E4}" destId="{CDA7F576-F750-42AA-85C3-491E346F64EC}" srcOrd="1" destOrd="0" presId="urn:microsoft.com/office/officeart/2005/8/layout/orgChart1"/>
    <dgm:cxn modelId="{726402C7-55FF-4AD8-AE72-D59B7F1155FB}" type="presOf" srcId="{B974A3CE-E404-43AB-9AB8-98CD2B7C9D4A}" destId="{2646737A-8C8D-48B1-BEBD-72B50CA50655}" srcOrd="1" destOrd="0" presId="urn:microsoft.com/office/officeart/2005/8/layout/orgChart1"/>
    <dgm:cxn modelId="{5AB835CA-6FF3-43B8-B280-FE3205E15EA9}" type="presOf" srcId="{868AE697-7B76-4C38-A8DB-EC8485200DDB}" destId="{9BB152AC-9FD1-46DA-A548-757E6D9921EE}" srcOrd="0" destOrd="0" presId="urn:microsoft.com/office/officeart/2005/8/layout/orgChart1"/>
    <dgm:cxn modelId="{0800E9CB-C7A1-4E6E-B410-0F72DB5AB0A8}" srcId="{F5664DA5-BBCA-4BE6-9742-8EE03B405763}" destId="{B974A3CE-E404-43AB-9AB8-98CD2B7C9D4A}" srcOrd="3" destOrd="0" parTransId="{5300FB44-C04B-4F2C-973C-4749DA59D508}" sibTransId="{D1A24BCD-EFF5-4D68-A03B-058C01A996D4}"/>
    <dgm:cxn modelId="{8CE794D4-24A5-4A62-ACB5-1AA673739E27}" type="presOf" srcId="{B68C8B75-C201-43C2-B176-577289FD1FE4}" destId="{5BADEC65-B67B-4072-94BE-93005F4B7F89}" srcOrd="0" destOrd="0" presId="urn:microsoft.com/office/officeart/2005/8/layout/orgChart1"/>
    <dgm:cxn modelId="{9CCF5CDE-EB6B-4BF5-9799-561CFB11043E}" type="presOf" srcId="{CAE388F4-C1D0-49B0-A975-10739528B82C}" destId="{E2CBDF45-973A-41DF-88B6-8B26554FAD0E}" srcOrd="0" destOrd="0" presId="urn:microsoft.com/office/officeart/2005/8/layout/orgChart1"/>
    <dgm:cxn modelId="{A72A8EE9-D466-4BA0-80C3-7988EE26B0AA}" type="presOf" srcId="{EFA3D962-5997-49D1-9DE9-2E883ACC3B04}" destId="{6040639A-6758-46F2-8F9C-0DE56F8E13B9}" srcOrd="0" destOrd="0" presId="urn:microsoft.com/office/officeart/2005/8/layout/orgChart1"/>
    <dgm:cxn modelId="{0D8B5EEC-9F34-49A4-9ED5-B00D5232825B}" type="presOf" srcId="{5300FB44-C04B-4F2C-973C-4749DA59D508}" destId="{550ECBE1-7607-4677-B9E2-865F03FF7960}" srcOrd="0" destOrd="0" presId="urn:microsoft.com/office/officeart/2005/8/layout/orgChart1"/>
    <dgm:cxn modelId="{B231A2F4-6E16-42CA-8110-B346807D5DFC}" srcId="{F5664DA5-BBCA-4BE6-9742-8EE03B405763}" destId="{868AE697-7B76-4C38-A8DB-EC8485200DDB}" srcOrd="2" destOrd="0" parTransId="{EFA3D962-5997-49D1-9DE9-2E883ACC3B04}" sibTransId="{CCD85604-9839-443A-8CF9-8E5C7840C535}"/>
    <dgm:cxn modelId="{271E4D1F-05CE-4180-B366-F45B8CFD7AE3}" type="presParOf" srcId="{24A43361-173D-4FED-97CD-725B6BEA17E7}" destId="{2F559ADD-D99B-4A7C-BE23-2790FA82C9D8}" srcOrd="0" destOrd="0" presId="urn:microsoft.com/office/officeart/2005/8/layout/orgChart1"/>
    <dgm:cxn modelId="{87BCF5FA-E24F-43D3-9B1F-E45B4C8841D2}" type="presParOf" srcId="{2F559ADD-D99B-4A7C-BE23-2790FA82C9D8}" destId="{8D65169F-56DD-42DD-BDCE-A32C4F9BF31A}" srcOrd="0" destOrd="0" presId="urn:microsoft.com/office/officeart/2005/8/layout/orgChart1"/>
    <dgm:cxn modelId="{6823A36D-70B6-4F8B-A938-9149D55D1705}" type="presParOf" srcId="{8D65169F-56DD-42DD-BDCE-A32C4F9BF31A}" destId="{04B08C9C-419E-41A3-B82A-BE8FBBED8C42}" srcOrd="0" destOrd="0" presId="urn:microsoft.com/office/officeart/2005/8/layout/orgChart1"/>
    <dgm:cxn modelId="{289DF155-0477-4D93-8F37-EFFE2DE1B674}" type="presParOf" srcId="{8D65169F-56DD-42DD-BDCE-A32C4F9BF31A}" destId="{AD35E3E1-E967-4690-9505-BF67A3F76E8C}" srcOrd="1" destOrd="0" presId="urn:microsoft.com/office/officeart/2005/8/layout/orgChart1"/>
    <dgm:cxn modelId="{8910AD40-8141-4042-A855-1EE85ED92C9E}" type="presParOf" srcId="{2F559ADD-D99B-4A7C-BE23-2790FA82C9D8}" destId="{1ECB0AFF-564E-494C-B972-3AB2E6514805}" srcOrd="1" destOrd="0" presId="urn:microsoft.com/office/officeart/2005/8/layout/orgChart1"/>
    <dgm:cxn modelId="{8C7E4DD2-13F0-4D2B-A155-2D58BAF818CF}" type="presParOf" srcId="{1ECB0AFF-564E-494C-B972-3AB2E6514805}" destId="{5BADEC65-B67B-4072-94BE-93005F4B7F89}" srcOrd="0" destOrd="0" presId="urn:microsoft.com/office/officeart/2005/8/layout/orgChart1"/>
    <dgm:cxn modelId="{BA610875-B048-4B3F-A7E0-F5246B7AF99B}" type="presParOf" srcId="{1ECB0AFF-564E-494C-B972-3AB2E6514805}" destId="{37DD831E-B277-4B61-8E72-0BD104885629}" srcOrd="1" destOrd="0" presId="urn:microsoft.com/office/officeart/2005/8/layout/orgChart1"/>
    <dgm:cxn modelId="{0741D8A8-3779-4687-896F-EC73A2D7A945}" type="presParOf" srcId="{37DD831E-B277-4B61-8E72-0BD104885629}" destId="{AF12CC8A-EEEF-4A79-9302-691CBC00E023}" srcOrd="0" destOrd="0" presId="urn:microsoft.com/office/officeart/2005/8/layout/orgChart1"/>
    <dgm:cxn modelId="{43A6C3CA-5F28-4007-8B04-4648C994E217}" type="presParOf" srcId="{AF12CC8A-EEEF-4A79-9302-691CBC00E023}" destId="{106BAB21-F2AB-4C03-A8E2-EC5DF6AA3333}" srcOrd="0" destOrd="0" presId="urn:microsoft.com/office/officeart/2005/8/layout/orgChart1"/>
    <dgm:cxn modelId="{3CB62F7F-B180-47C2-B945-6E9F0E5DC2AE}" type="presParOf" srcId="{AF12CC8A-EEEF-4A79-9302-691CBC00E023}" destId="{8B89BD04-377C-4F2A-83FD-45FE4D92FDBA}" srcOrd="1" destOrd="0" presId="urn:microsoft.com/office/officeart/2005/8/layout/orgChart1"/>
    <dgm:cxn modelId="{83EF8A04-01B5-40A0-AF84-3B929BF27233}" type="presParOf" srcId="{37DD831E-B277-4B61-8E72-0BD104885629}" destId="{9332FAA8-B3D5-43B8-AC19-85413107B7D6}" srcOrd="1" destOrd="0" presId="urn:microsoft.com/office/officeart/2005/8/layout/orgChart1"/>
    <dgm:cxn modelId="{C7D48357-0A01-486C-92D1-22C0A8C42033}" type="presParOf" srcId="{37DD831E-B277-4B61-8E72-0BD104885629}" destId="{345A629E-F0C2-43B7-8270-64823B2D9DEE}" srcOrd="2" destOrd="0" presId="urn:microsoft.com/office/officeart/2005/8/layout/orgChart1"/>
    <dgm:cxn modelId="{3001CCA9-5899-45D1-B3C1-28A4967765CF}" type="presParOf" srcId="{1ECB0AFF-564E-494C-B972-3AB2E6514805}" destId="{ABA20B0B-6035-435B-B7D2-0DB80176C636}" srcOrd="2" destOrd="0" presId="urn:microsoft.com/office/officeart/2005/8/layout/orgChart1"/>
    <dgm:cxn modelId="{8B7DF637-A04D-4997-90F9-6B97185831A9}" type="presParOf" srcId="{1ECB0AFF-564E-494C-B972-3AB2E6514805}" destId="{723DB9FC-3D8E-4C0E-B999-B4FC917EEECA}" srcOrd="3" destOrd="0" presId="urn:microsoft.com/office/officeart/2005/8/layout/orgChart1"/>
    <dgm:cxn modelId="{47FEB6B0-8633-453C-A888-B4A0001C2B0F}" type="presParOf" srcId="{723DB9FC-3D8E-4C0E-B999-B4FC917EEECA}" destId="{45F8D55A-2B08-460C-A94A-AAF392FAF7A9}" srcOrd="0" destOrd="0" presId="urn:microsoft.com/office/officeart/2005/8/layout/orgChart1"/>
    <dgm:cxn modelId="{AB05BE6F-824A-4793-BACA-348CECDDF9B7}" type="presParOf" srcId="{45F8D55A-2B08-460C-A94A-AAF392FAF7A9}" destId="{5DE4FD3A-1A72-4F04-8C4E-C51B31572CFB}" srcOrd="0" destOrd="0" presId="urn:microsoft.com/office/officeart/2005/8/layout/orgChart1"/>
    <dgm:cxn modelId="{27764E04-FBD2-43DF-A1D8-9EFC36074E8C}" type="presParOf" srcId="{45F8D55A-2B08-460C-A94A-AAF392FAF7A9}" destId="{CDA7F576-F750-42AA-85C3-491E346F64EC}" srcOrd="1" destOrd="0" presId="urn:microsoft.com/office/officeart/2005/8/layout/orgChart1"/>
    <dgm:cxn modelId="{ED2C1B49-03D1-44D7-B4B9-EAF6BB8FCDE2}" type="presParOf" srcId="{723DB9FC-3D8E-4C0E-B999-B4FC917EEECA}" destId="{EE11647F-6320-43E4-983F-C54C18D719A7}" srcOrd="1" destOrd="0" presId="urn:microsoft.com/office/officeart/2005/8/layout/orgChart1"/>
    <dgm:cxn modelId="{7C16BEBA-C829-46A8-A614-651A28ECD8F1}" type="presParOf" srcId="{723DB9FC-3D8E-4C0E-B999-B4FC917EEECA}" destId="{FFB02695-7005-46FF-9CF8-70A18BEAAF4E}" srcOrd="2" destOrd="0" presId="urn:microsoft.com/office/officeart/2005/8/layout/orgChart1"/>
    <dgm:cxn modelId="{8F3D1D3A-4C60-4EE9-8DAA-1158D27EBB8F}" type="presParOf" srcId="{1ECB0AFF-564E-494C-B972-3AB2E6514805}" destId="{6040639A-6758-46F2-8F9C-0DE56F8E13B9}" srcOrd="4" destOrd="0" presId="urn:microsoft.com/office/officeart/2005/8/layout/orgChart1"/>
    <dgm:cxn modelId="{9F3AD764-C0FD-4189-B3C4-8FA03E51B93B}" type="presParOf" srcId="{1ECB0AFF-564E-494C-B972-3AB2E6514805}" destId="{78FF7EF4-AEA9-4ED1-88F6-9D2FA7A2FB09}" srcOrd="5" destOrd="0" presId="urn:microsoft.com/office/officeart/2005/8/layout/orgChart1"/>
    <dgm:cxn modelId="{B7E2B304-A6DE-45D8-8E87-FCBA033A140C}" type="presParOf" srcId="{78FF7EF4-AEA9-4ED1-88F6-9D2FA7A2FB09}" destId="{2FD827F5-DA9C-440E-AB6F-7631840BAF2C}" srcOrd="0" destOrd="0" presId="urn:microsoft.com/office/officeart/2005/8/layout/orgChart1"/>
    <dgm:cxn modelId="{D9601F12-7145-42AC-B66D-A94AFCB33BD7}" type="presParOf" srcId="{2FD827F5-DA9C-440E-AB6F-7631840BAF2C}" destId="{9BB152AC-9FD1-46DA-A548-757E6D9921EE}" srcOrd="0" destOrd="0" presId="urn:microsoft.com/office/officeart/2005/8/layout/orgChart1"/>
    <dgm:cxn modelId="{17ACAB87-4800-43E9-BA80-5C21E20A37B0}" type="presParOf" srcId="{2FD827F5-DA9C-440E-AB6F-7631840BAF2C}" destId="{FA15CF13-277D-4B4B-9CAB-B7E968F97978}" srcOrd="1" destOrd="0" presId="urn:microsoft.com/office/officeart/2005/8/layout/orgChart1"/>
    <dgm:cxn modelId="{087CDC0C-6C96-401C-B63C-B93A6E136166}" type="presParOf" srcId="{78FF7EF4-AEA9-4ED1-88F6-9D2FA7A2FB09}" destId="{24CE2E33-54C3-44A4-982A-28630FA9BF1E}" srcOrd="1" destOrd="0" presId="urn:microsoft.com/office/officeart/2005/8/layout/orgChart1"/>
    <dgm:cxn modelId="{2B1BAD0D-889F-411F-A52E-F3F042C7A700}" type="presParOf" srcId="{78FF7EF4-AEA9-4ED1-88F6-9D2FA7A2FB09}" destId="{B435ACFC-E711-47BF-BD8C-BD0AFA9CC4AA}" srcOrd="2" destOrd="0" presId="urn:microsoft.com/office/officeart/2005/8/layout/orgChart1"/>
    <dgm:cxn modelId="{9A4CC745-FE72-47E7-BF9F-CBC95C147117}" type="presParOf" srcId="{1ECB0AFF-564E-494C-B972-3AB2E6514805}" destId="{550ECBE1-7607-4677-B9E2-865F03FF7960}" srcOrd="6" destOrd="0" presId="urn:microsoft.com/office/officeart/2005/8/layout/orgChart1"/>
    <dgm:cxn modelId="{BAC9A24B-B19E-4D78-B4DC-FB581FB4FE87}" type="presParOf" srcId="{1ECB0AFF-564E-494C-B972-3AB2E6514805}" destId="{3EFEEF8A-217A-45F8-9B4E-46F6A0EB8B6C}" srcOrd="7" destOrd="0" presId="urn:microsoft.com/office/officeart/2005/8/layout/orgChart1"/>
    <dgm:cxn modelId="{543B96B3-0778-4CBC-BCA2-AC6CC5AAB308}" type="presParOf" srcId="{3EFEEF8A-217A-45F8-9B4E-46F6A0EB8B6C}" destId="{2E704E88-05F6-4EDA-AA44-254B3B62390D}" srcOrd="0" destOrd="0" presId="urn:microsoft.com/office/officeart/2005/8/layout/orgChart1"/>
    <dgm:cxn modelId="{C6978387-7787-45CA-86F7-250AE029651E}" type="presParOf" srcId="{2E704E88-05F6-4EDA-AA44-254B3B62390D}" destId="{BBF03D02-5270-41BB-B34B-99AB8F8EADBA}" srcOrd="0" destOrd="0" presId="urn:microsoft.com/office/officeart/2005/8/layout/orgChart1"/>
    <dgm:cxn modelId="{C9954908-C238-428D-A317-EBD900CBDEB9}" type="presParOf" srcId="{2E704E88-05F6-4EDA-AA44-254B3B62390D}" destId="{2646737A-8C8D-48B1-BEBD-72B50CA50655}" srcOrd="1" destOrd="0" presId="urn:microsoft.com/office/officeart/2005/8/layout/orgChart1"/>
    <dgm:cxn modelId="{74373D24-C675-454A-870C-C0AB1A36E2F2}" type="presParOf" srcId="{3EFEEF8A-217A-45F8-9B4E-46F6A0EB8B6C}" destId="{4C869077-41F6-46A5-A4D5-D864E2839CB5}" srcOrd="1" destOrd="0" presId="urn:microsoft.com/office/officeart/2005/8/layout/orgChart1"/>
    <dgm:cxn modelId="{E92655F7-9776-4939-9745-89EA6687EAF9}" type="presParOf" srcId="{3EFEEF8A-217A-45F8-9B4E-46F6A0EB8B6C}" destId="{2F910AC8-F33B-45EA-8E38-09EE2E6B85F0}" srcOrd="2" destOrd="0" presId="urn:microsoft.com/office/officeart/2005/8/layout/orgChart1"/>
    <dgm:cxn modelId="{58F06FE7-8B17-435F-AAA5-AEC51645B458}" type="presParOf" srcId="{1ECB0AFF-564E-494C-B972-3AB2E6514805}" destId="{1194281F-2033-4357-AB40-819B0C1CFF21}" srcOrd="8" destOrd="0" presId="urn:microsoft.com/office/officeart/2005/8/layout/orgChart1"/>
    <dgm:cxn modelId="{B7FF2370-8B8A-405A-B8B7-8CCA43EB3E71}" type="presParOf" srcId="{1ECB0AFF-564E-494C-B972-3AB2E6514805}" destId="{F20429BA-8338-41BA-B1C9-A333A3226DA4}" srcOrd="9" destOrd="0" presId="urn:microsoft.com/office/officeart/2005/8/layout/orgChart1"/>
    <dgm:cxn modelId="{E9702AE2-ED90-497B-B6E6-D96D9A180978}" type="presParOf" srcId="{F20429BA-8338-41BA-B1C9-A333A3226DA4}" destId="{1E1E9001-A789-481A-9DC4-E31FF7003AEE}" srcOrd="0" destOrd="0" presId="urn:microsoft.com/office/officeart/2005/8/layout/orgChart1"/>
    <dgm:cxn modelId="{8C70FF6B-3F4C-44C0-8F75-46327C827E3A}" type="presParOf" srcId="{1E1E9001-A789-481A-9DC4-E31FF7003AEE}" destId="{BD5A2C62-D6F9-4E05-9839-405DF6503095}" srcOrd="0" destOrd="0" presId="urn:microsoft.com/office/officeart/2005/8/layout/orgChart1"/>
    <dgm:cxn modelId="{DFCED8D0-984A-40F4-B30C-260783615DC3}" type="presParOf" srcId="{1E1E9001-A789-481A-9DC4-E31FF7003AEE}" destId="{40E99F85-32FC-45D4-992E-93769AE059CD}" srcOrd="1" destOrd="0" presId="urn:microsoft.com/office/officeart/2005/8/layout/orgChart1"/>
    <dgm:cxn modelId="{A4528247-68B9-4991-A01C-4F1AEE971F0D}" type="presParOf" srcId="{F20429BA-8338-41BA-B1C9-A333A3226DA4}" destId="{E740FFFC-F98F-4DF7-9CC9-0F560CD97D39}" srcOrd="1" destOrd="0" presId="urn:microsoft.com/office/officeart/2005/8/layout/orgChart1"/>
    <dgm:cxn modelId="{3A2F5C67-51AC-4429-BF3D-840B881C214A}" type="presParOf" srcId="{F20429BA-8338-41BA-B1C9-A333A3226DA4}" destId="{29E8290A-9832-47C5-8A8F-0F233EF63E58}" srcOrd="2" destOrd="0" presId="urn:microsoft.com/office/officeart/2005/8/layout/orgChart1"/>
    <dgm:cxn modelId="{58DE523F-697B-4B98-9E5C-90F38D894101}" type="presParOf" srcId="{1ECB0AFF-564E-494C-B972-3AB2E6514805}" destId="{E2CBDF45-973A-41DF-88B6-8B26554FAD0E}" srcOrd="10" destOrd="0" presId="urn:microsoft.com/office/officeart/2005/8/layout/orgChart1"/>
    <dgm:cxn modelId="{37BFE5B8-C4A0-4E86-A04A-7D67F7764ECA}" type="presParOf" srcId="{1ECB0AFF-564E-494C-B972-3AB2E6514805}" destId="{030308B5-B6B8-4792-98B0-BFA145B5059E}" srcOrd="11" destOrd="0" presId="urn:microsoft.com/office/officeart/2005/8/layout/orgChart1"/>
    <dgm:cxn modelId="{4DE738D9-D3B6-4150-8631-12562577EF49}" type="presParOf" srcId="{030308B5-B6B8-4792-98B0-BFA145B5059E}" destId="{AE641B9B-EBDC-449E-B7AB-20B887CCBE97}" srcOrd="0" destOrd="0" presId="urn:microsoft.com/office/officeart/2005/8/layout/orgChart1"/>
    <dgm:cxn modelId="{A1B9360A-D238-4261-A128-CAE44EF96B16}" type="presParOf" srcId="{AE641B9B-EBDC-449E-B7AB-20B887CCBE97}" destId="{9860F8AB-A1BD-4758-ACAE-F99C01D62151}" srcOrd="0" destOrd="0" presId="urn:microsoft.com/office/officeart/2005/8/layout/orgChart1"/>
    <dgm:cxn modelId="{41C6AA2B-302C-4992-B854-B310B2273D3B}" type="presParOf" srcId="{AE641B9B-EBDC-449E-B7AB-20B887CCBE97}" destId="{785CCC3F-1FE1-4503-9F75-60DB35B3C659}" srcOrd="1" destOrd="0" presId="urn:microsoft.com/office/officeart/2005/8/layout/orgChart1"/>
    <dgm:cxn modelId="{0E3FD37C-EB7C-43DC-A5E1-3F2CFAFB814B}" type="presParOf" srcId="{030308B5-B6B8-4792-98B0-BFA145B5059E}" destId="{26698A6A-BFBB-4314-B379-2DF454B25E98}" srcOrd="1" destOrd="0" presId="urn:microsoft.com/office/officeart/2005/8/layout/orgChart1"/>
    <dgm:cxn modelId="{BF0E7916-1A79-41E3-B945-1030907A1EA8}" type="presParOf" srcId="{030308B5-B6B8-4792-98B0-BFA145B5059E}" destId="{38CA4ADF-0D4B-41F9-A15C-9270C09CBDCA}" srcOrd="2" destOrd="0" presId="urn:microsoft.com/office/officeart/2005/8/layout/orgChart1"/>
    <dgm:cxn modelId="{4DCF2394-11F9-42B2-A656-232F3FAFA8E6}" type="presParOf" srcId="{2F559ADD-D99B-4A7C-BE23-2790FA82C9D8}" destId="{59A5CB35-A69F-42E5-8418-7E8677AE93B1}" srcOrd="2" destOrd="0" presId="urn:microsoft.com/office/officeart/2005/8/layout/orgChar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37F268-3A67-4F0D-8C33-236D989C6034}" type="doc">
      <dgm:prSet loTypeId="urn:microsoft.com/office/officeart/2008/layout/CircularPictureCallout" loCatId="picture" qsTypeId="urn:microsoft.com/office/officeart/2005/8/quickstyle/simple1" qsCatId="simple" csTypeId="urn:microsoft.com/office/officeart/2005/8/colors/accent0_1" csCatId="mainScheme" phldr="1"/>
      <dgm:spPr/>
      <dgm:t>
        <a:bodyPr/>
        <a:lstStyle/>
        <a:p>
          <a:endParaRPr lang="en-US"/>
        </a:p>
      </dgm:t>
    </dgm:pt>
    <dgm:pt modelId="{25815C36-A1E9-4E59-8255-454FAB992B8E}">
      <dgm:prSet/>
      <dgm:spPr/>
      <dgm:t>
        <a:bodyPr anchor="ctr"/>
        <a:lstStyle/>
        <a:p>
          <a:r>
            <a:rPr lang="en-US" dirty="0"/>
            <a:t>Referrals must include…</a:t>
          </a:r>
        </a:p>
      </dgm:t>
    </dgm:pt>
    <dgm:pt modelId="{0B11B601-A27D-401F-A27C-7A62385A8186}" type="parTrans" cxnId="{C042FF77-4059-49C9-BC0E-66724FC9D35D}">
      <dgm:prSet/>
      <dgm:spPr/>
      <dgm:t>
        <a:bodyPr/>
        <a:lstStyle/>
        <a:p>
          <a:endParaRPr lang="en-US"/>
        </a:p>
      </dgm:t>
    </dgm:pt>
    <dgm:pt modelId="{73F509EE-1C53-4667-8CFA-D52615495522}" type="sibTrans" cxnId="{C042FF77-4059-49C9-BC0E-66724FC9D35D}">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dgm:spPr>
      <dgm:t>
        <a:bodyPr/>
        <a:lstStyle/>
        <a:p>
          <a:endParaRPr lang="en-US" baseline="0">
            <a:latin typeface="+mn-lt"/>
          </a:endParaRPr>
        </a:p>
      </dgm:t>
    </dgm:pt>
    <dgm:pt modelId="{D719B822-0943-4307-B9BC-D71FD99F4958}">
      <dgm:prSet phldrT="[Text]" custT="1"/>
      <dgm:spPr/>
      <dgm:t>
        <a:bodyPr/>
        <a:lstStyle/>
        <a:p>
          <a:pPr algn="ctr"/>
          <a:r>
            <a:rPr lang="en-US" sz="1800" dirty="0"/>
            <a:t>Financial Documents</a:t>
          </a:r>
        </a:p>
      </dgm:t>
    </dgm:pt>
    <dgm:pt modelId="{A3D996E2-9D13-4230-A1A1-13CD2BC5FE40}" type="parTrans" cxnId="{2E4103D6-AB64-429C-AE49-A849757999A8}">
      <dgm:prSet/>
      <dgm:spPr/>
      <dgm:t>
        <a:bodyPr/>
        <a:lstStyle/>
        <a:p>
          <a:endParaRPr lang="en-US"/>
        </a:p>
      </dgm:t>
    </dgm:pt>
    <dgm:pt modelId="{C5AB60FC-5B5D-48CF-883D-921BCB845A05}" type="sibTrans" cxnId="{2E4103D6-AB64-429C-AE49-A849757999A8}">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dgm:spPr>
      <dgm:t>
        <a:bodyPr/>
        <a:lstStyle/>
        <a:p>
          <a:endParaRPr lang="en-US"/>
        </a:p>
      </dgm:t>
    </dgm:pt>
    <dgm:pt modelId="{BCE13A99-353E-4F05-AF9C-F5B72545EA96}">
      <dgm:prSet phldrT="[Text]" custT="1"/>
      <dgm:spPr/>
      <dgm:t>
        <a:bodyPr/>
        <a:lstStyle/>
        <a:p>
          <a:pPr algn="ctr"/>
          <a:r>
            <a:rPr lang="en-US" sz="1750" dirty="0"/>
            <a:t>Referral</a:t>
          </a:r>
          <a:r>
            <a:rPr lang="en-US" sz="1800" dirty="0"/>
            <a:t> Form</a:t>
          </a:r>
        </a:p>
      </dgm:t>
    </dgm:pt>
    <dgm:pt modelId="{355EFB1E-4163-4825-9950-1C293CAC71D8}" type="parTrans" cxnId="{842ACBAB-5B5A-41D0-AEEB-CB693AC394D2}">
      <dgm:prSet/>
      <dgm:spPr/>
      <dgm:t>
        <a:bodyPr/>
        <a:lstStyle/>
        <a:p>
          <a:endParaRPr lang="en-US"/>
        </a:p>
      </dgm:t>
    </dgm:pt>
    <dgm:pt modelId="{334C2855-F9A6-4169-8C2D-67FC260337FE}" type="sibTrans" cxnId="{842ACBAB-5B5A-41D0-AEEB-CB693AC394D2}">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dgm:spPr>
      <dgm:t>
        <a:bodyPr/>
        <a:lstStyle/>
        <a:p>
          <a:endParaRPr lang="en-US"/>
        </a:p>
      </dgm:t>
    </dgm:pt>
    <dgm:pt modelId="{9A9C3C54-A6D2-4D33-AA9C-D20F35FD7717}">
      <dgm:prSet phldrT="[Text]" custT="1"/>
      <dgm:spPr/>
      <dgm:t>
        <a:bodyPr/>
        <a:lstStyle/>
        <a:p>
          <a:pPr algn="ctr"/>
          <a:r>
            <a:rPr lang="en-US" sz="1800" dirty="0"/>
            <a:t>Court Order</a:t>
          </a:r>
        </a:p>
      </dgm:t>
    </dgm:pt>
    <dgm:pt modelId="{08089E84-2215-4F4D-BAF0-77FA4D639DEE}" type="sibTrans" cxnId="{AB01CED4-405B-4E8F-9381-C93D21DD1609}">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dgm:spPr>
      <dgm:t>
        <a:bodyPr/>
        <a:lstStyle/>
        <a:p>
          <a:endParaRPr lang="en-US" sz="1800"/>
        </a:p>
      </dgm:t>
    </dgm:pt>
    <dgm:pt modelId="{17E324A7-98D0-4030-8D28-4ECC8F73E62C}" type="parTrans" cxnId="{AB01CED4-405B-4E8F-9381-C93D21DD1609}">
      <dgm:prSet/>
      <dgm:spPr/>
      <dgm:t>
        <a:bodyPr/>
        <a:lstStyle/>
        <a:p>
          <a:endParaRPr lang="en-US"/>
        </a:p>
      </dgm:t>
    </dgm:pt>
    <dgm:pt modelId="{C1DB22F1-848B-4498-B89B-28344CE847E2}" type="pres">
      <dgm:prSet presAssocID="{0A37F268-3A67-4F0D-8C33-236D989C6034}" presName="Name0" presStyleCnt="0">
        <dgm:presLayoutVars>
          <dgm:chMax val="7"/>
          <dgm:chPref val="7"/>
          <dgm:dir/>
        </dgm:presLayoutVars>
      </dgm:prSet>
      <dgm:spPr/>
    </dgm:pt>
    <dgm:pt modelId="{1EBA31A8-3B18-4F6A-BD53-77880701429D}" type="pres">
      <dgm:prSet presAssocID="{0A37F268-3A67-4F0D-8C33-236D989C6034}" presName="Name1" presStyleCnt="0"/>
      <dgm:spPr/>
    </dgm:pt>
    <dgm:pt modelId="{1FE8FEAC-2BB0-487A-BFC8-377AEF86FAC1}" type="pres">
      <dgm:prSet presAssocID="{73F509EE-1C53-4667-8CFA-D52615495522}" presName="picture_1" presStyleCnt="0"/>
      <dgm:spPr/>
    </dgm:pt>
    <dgm:pt modelId="{8B8976C4-8522-4C6A-92BC-3D5E8AFA76C8}" type="pres">
      <dgm:prSet presAssocID="{73F509EE-1C53-4667-8CFA-D52615495522}" presName="pictureRepeatNode" presStyleLbl="alignImgPlace1" presStyleIdx="0" presStyleCnt="4" custScaleX="78717" custScaleY="78717" custLinFactNeighborX="9761" custLinFactNeighborY="-394"/>
      <dgm:spPr/>
    </dgm:pt>
    <dgm:pt modelId="{B7173C8D-8174-4574-BD7B-C3C5B9F73D55}" type="pres">
      <dgm:prSet presAssocID="{25815C36-A1E9-4E59-8255-454FAB992B8E}" presName="text_1" presStyleLbl="node1" presStyleIdx="0" presStyleCnt="0" custScaleX="108582" custLinFactNeighborX="17204" custLinFactNeighborY="-58181">
        <dgm:presLayoutVars>
          <dgm:bulletEnabled val="1"/>
        </dgm:presLayoutVars>
      </dgm:prSet>
      <dgm:spPr/>
    </dgm:pt>
    <dgm:pt modelId="{BDBC1C80-5D43-4E16-8E3B-843DD68E9943}" type="pres">
      <dgm:prSet presAssocID="{08089E84-2215-4F4D-BAF0-77FA4D639DEE}" presName="picture_2" presStyleCnt="0"/>
      <dgm:spPr/>
    </dgm:pt>
    <dgm:pt modelId="{BB022EDE-1D00-433C-A382-2C30A68A9B28}" type="pres">
      <dgm:prSet presAssocID="{08089E84-2215-4F4D-BAF0-77FA4D639DEE}" presName="pictureRepeatNode" presStyleLbl="alignImgPlace1" presStyleIdx="1" presStyleCnt="4" custScaleX="146938" custScaleY="146938"/>
      <dgm:spPr/>
    </dgm:pt>
    <dgm:pt modelId="{9FFD595D-A876-445D-B275-AD771DA6FD85}" type="pres">
      <dgm:prSet presAssocID="{9A9C3C54-A6D2-4D33-AA9C-D20F35FD7717}" presName="line_2" presStyleLbl="parChTrans1D1" presStyleIdx="0" presStyleCnt="3"/>
      <dgm:spPr/>
    </dgm:pt>
    <dgm:pt modelId="{4D9C62B3-24B1-4270-990D-78EFCC65F23F}" type="pres">
      <dgm:prSet presAssocID="{9A9C3C54-A6D2-4D33-AA9C-D20F35FD7717}" presName="textparent_2" presStyleLbl="node1" presStyleIdx="0" presStyleCnt="0"/>
      <dgm:spPr/>
    </dgm:pt>
    <dgm:pt modelId="{5292620D-490D-425B-9460-4FEA16A7999F}" type="pres">
      <dgm:prSet presAssocID="{9A9C3C54-A6D2-4D33-AA9C-D20F35FD7717}" presName="text_2" presStyleLbl="revTx" presStyleIdx="0" presStyleCnt="3" custScaleX="1037489" custScaleY="128894" custLinFactX="-477982" custLinFactNeighborX="-500000" custLinFactNeighborY="636">
        <dgm:presLayoutVars>
          <dgm:bulletEnabled val="1"/>
        </dgm:presLayoutVars>
      </dgm:prSet>
      <dgm:spPr/>
    </dgm:pt>
    <dgm:pt modelId="{15E94753-77CD-494C-BCD4-B52CE2A77842}" type="pres">
      <dgm:prSet presAssocID="{C5AB60FC-5B5D-48CF-883D-921BCB845A05}" presName="picture_3" presStyleCnt="0"/>
      <dgm:spPr/>
    </dgm:pt>
    <dgm:pt modelId="{128A78DF-123F-492B-9C0F-BF021300A7DF}" type="pres">
      <dgm:prSet presAssocID="{C5AB60FC-5B5D-48CF-883D-921BCB845A05}" presName="pictureRepeatNode" presStyleLbl="alignImgPlace1" presStyleIdx="2" presStyleCnt="4" custScaleX="146938" custScaleY="146938" custLinFactNeighborX="14120"/>
      <dgm:spPr/>
    </dgm:pt>
    <dgm:pt modelId="{13A0FFC2-1318-48EA-A270-C744721715D0}" type="pres">
      <dgm:prSet presAssocID="{D719B822-0943-4307-B9BC-D71FD99F4958}" presName="line_3" presStyleLbl="parChTrans1D1" presStyleIdx="1" presStyleCnt="3"/>
      <dgm:spPr/>
    </dgm:pt>
    <dgm:pt modelId="{3B0A05E2-B302-4762-8335-E0ADCAC5F3DD}" type="pres">
      <dgm:prSet presAssocID="{D719B822-0943-4307-B9BC-D71FD99F4958}" presName="textparent_3" presStyleLbl="node1" presStyleIdx="0" presStyleCnt="0"/>
      <dgm:spPr/>
    </dgm:pt>
    <dgm:pt modelId="{D5E1E6F0-545B-4FDA-9C7F-18B484A5F459}" type="pres">
      <dgm:prSet presAssocID="{D719B822-0943-4307-B9BC-D71FD99F4958}" presName="text_3" presStyleLbl="revTx" presStyleIdx="1" presStyleCnt="3" custScaleX="882853" custScaleY="99655" custLinFactX="-300000" custLinFactNeighborX="-336965" custLinFactNeighborY="0">
        <dgm:presLayoutVars>
          <dgm:bulletEnabled val="1"/>
        </dgm:presLayoutVars>
      </dgm:prSet>
      <dgm:spPr/>
    </dgm:pt>
    <dgm:pt modelId="{D2C6C484-C290-43ED-A0BA-A3EE50288494}" type="pres">
      <dgm:prSet presAssocID="{334C2855-F9A6-4169-8C2D-67FC260337FE}" presName="picture_4" presStyleCnt="0"/>
      <dgm:spPr/>
    </dgm:pt>
    <dgm:pt modelId="{FBFA900F-E046-4DFA-8CB1-7E69F271E730}" type="pres">
      <dgm:prSet presAssocID="{334C2855-F9A6-4169-8C2D-67FC260337FE}" presName="pictureRepeatNode" presStyleLbl="alignImgPlace1" presStyleIdx="3" presStyleCnt="4" custScaleX="146938" custScaleY="146938" custLinFactNeighborX="-28747" custLinFactNeighborY="24482"/>
      <dgm:spPr/>
    </dgm:pt>
    <dgm:pt modelId="{2C139A89-7744-4D48-AF94-A8C22DCA1397}" type="pres">
      <dgm:prSet presAssocID="{BCE13A99-353E-4F05-AF9C-F5B72545EA96}" presName="line_4" presStyleLbl="parChTrans1D1" presStyleIdx="2" presStyleCnt="3"/>
      <dgm:spPr/>
    </dgm:pt>
    <dgm:pt modelId="{86086E73-F7FE-4951-B9A1-813416BE68E3}" type="pres">
      <dgm:prSet presAssocID="{BCE13A99-353E-4F05-AF9C-F5B72545EA96}" presName="textparent_4" presStyleLbl="node1" presStyleIdx="0" presStyleCnt="0"/>
      <dgm:spPr/>
    </dgm:pt>
    <dgm:pt modelId="{AF46D4E2-7E6C-4144-AF9D-B792F8639B3B}" type="pres">
      <dgm:prSet presAssocID="{BCE13A99-353E-4F05-AF9C-F5B72545EA96}" presName="text_4" presStyleLbl="revTx" presStyleIdx="2" presStyleCnt="3" custScaleX="658381" custLinFactX="-352919" custLinFactNeighborX="-400000" custLinFactNeighborY="25829">
        <dgm:presLayoutVars>
          <dgm:bulletEnabled val="1"/>
        </dgm:presLayoutVars>
      </dgm:prSet>
      <dgm:spPr/>
    </dgm:pt>
  </dgm:ptLst>
  <dgm:cxnLst>
    <dgm:cxn modelId="{C9186F05-EDA6-40C3-B54A-C9DE0B75FD17}" type="presOf" srcId="{73F509EE-1C53-4667-8CFA-D52615495522}" destId="{8B8976C4-8522-4C6A-92BC-3D5E8AFA76C8}" srcOrd="0" destOrd="0" presId="urn:microsoft.com/office/officeart/2008/layout/CircularPictureCallout"/>
    <dgm:cxn modelId="{0EC95207-1247-4E87-A117-472557A98D03}" type="presOf" srcId="{25815C36-A1E9-4E59-8255-454FAB992B8E}" destId="{B7173C8D-8174-4574-BD7B-C3C5B9F73D55}" srcOrd="0" destOrd="0" presId="urn:microsoft.com/office/officeart/2008/layout/CircularPictureCallout"/>
    <dgm:cxn modelId="{79CCE512-D49F-40BD-AA2B-D5C5CCE39B68}" type="presOf" srcId="{9A9C3C54-A6D2-4D33-AA9C-D20F35FD7717}" destId="{5292620D-490D-425B-9460-4FEA16A7999F}" srcOrd="0" destOrd="0" presId="urn:microsoft.com/office/officeart/2008/layout/CircularPictureCallout"/>
    <dgm:cxn modelId="{A09E3614-45C7-4269-94BD-65E8CFFF6B03}" type="presOf" srcId="{C5AB60FC-5B5D-48CF-883D-921BCB845A05}" destId="{128A78DF-123F-492B-9C0F-BF021300A7DF}" srcOrd="0" destOrd="0" presId="urn:microsoft.com/office/officeart/2008/layout/CircularPictureCallout"/>
    <dgm:cxn modelId="{F60BA16B-9151-4656-89CA-09FF480BCC96}" type="presOf" srcId="{BCE13A99-353E-4F05-AF9C-F5B72545EA96}" destId="{AF46D4E2-7E6C-4144-AF9D-B792F8639B3B}" srcOrd="0" destOrd="0" presId="urn:microsoft.com/office/officeart/2008/layout/CircularPictureCallout"/>
    <dgm:cxn modelId="{C042FF77-4059-49C9-BC0E-66724FC9D35D}" srcId="{0A37F268-3A67-4F0D-8C33-236D989C6034}" destId="{25815C36-A1E9-4E59-8255-454FAB992B8E}" srcOrd="0" destOrd="0" parTransId="{0B11B601-A27D-401F-A27C-7A62385A8186}" sibTransId="{73F509EE-1C53-4667-8CFA-D52615495522}"/>
    <dgm:cxn modelId="{8CCFFC8B-DEA4-4608-BF90-B175910309A9}" type="presOf" srcId="{D719B822-0943-4307-B9BC-D71FD99F4958}" destId="{D5E1E6F0-545B-4FDA-9C7F-18B484A5F459}" srcOrd="0" destOrd="0" presId="urn:microsoft.com/office/officeart/2008/layout/CircularPictureCallout"/>
    <dgm:cxn modelId="{87848E98-6435-4131-A664-AB2BAEA5ABA8}" type="presOf" srcId="{08089E84-2215-4F4D-BAF0-77FA4D639DEE}" destId="{BB022EDE-1D00-433C-A382-2C30A68A9B28}" srcOrd="0" destOrd="0" presId="urn:microsoft.com/office/officeart/2008/layout/CircularPictureCallout"/>
    <dgm:cxn modelId="{842ACBAB-5B5A-41D0-AEEB-CB693AC394D2}" srcId="{0A37F268-3A67-4F0D-8C33-236D989C6034}" destId="{BCE13A99-353E-4F05-AF9C-F5B72545EA96}" srcOrd="3" destOrd="0" parTransId="{355EFB1E-4163-4825-9950-1C293CAC71D8}" sibTransId="{334C2855-F9A6-4169-8C2D-67FC260337FE}"/>
    <dgm:cxn modelId="{AB01CED4-405B-4E8F-9381-C93D21DD1609}" srcId="{0A37F268-3A67-4F0D-8C33-236D989C6034}" destId="{9A9C3C54-A6D2-4D33-AA9C-D20F35FD7717}" srcOrd="1" destOrd="0" parTransId="{17E324A7-98D0-4030-8D28-4ECC8F73E62C}" sibTransId="{08089E84-2215-4F4D-BAF0-77FA4D639DEE}"/>
    <dgm:cxn modelId="{2E4103D6-AB64-429C-AE49-A849757999A8}" srcId="{0A37F268-3A67-4F0D-8C33-236D989C6034}" destId="{D719B822-0943-4307-B9BC-D71FD99F4958}" srcOrd="2" destOrd="0" parTransId="{A3D996E2-9D13-4230-A1A1-13CD2BC5FE40}" sibTransId="{C5AB60FC-5B5D-48CF-883D-921BCB845A05}"/>
    <dgm:cxn modelId="{A794C2D7-C4E7-4D8A-9891-DF65B1768E08}" type="presOf" srcId="{334C2855-F9A6-4169-8C2D-67FC260337FE}" destId="{FBFA900F-E046-4DFA-8CB1-7E69F271E730}" srcOrd="0" destOrd="0" presId="urn:microsoft.com/office/officeart/2008/layout/CircularPictureCallout"/>
    <dgm:cxn modelId="{8D6E3EF2-C408-449B-83F0-00D44027B2F8}" type="presOf" srcId="{0A37F268-3A67-4F0D-8C33-236D989C6034}" destId="{C1DB22F1-848B-4498-B89B-28344CE847E2}" srcOrd="0" destOrd="0" presId="urn:microsoft.com/office/officeart/2008/layout/CircularPictureCallout"/>
    <dgm:cxn modelId="{09C33CEB-F2B1-41C9-B0E9-4A74B483852C}" type="presParOf" srcId="{C1DB22F1-848B-4498-B89B-28344CE847E2}" destId="{1EBA31A8-3B18-4F6A-BD53-77880701429D}" srcOrd="0" destOrd="0" presId="urn:microsoft.com/office/officeart/2008/layout/CircularPictureCallout"/>
    <dgm:cxn modelId="{7E1478CB-0787-4413-AE6E-1DBEBCDE6307}" type="presParOf" srcId="{1EBA31A8-3B18-4F6A-BD53-77880701429D}" destId="{1FE8FEAC-2BB0-487A-BFC8-377AEF86FAC1}" srcOrd="0" destOrd="0" presId="urn:microsoft.com/office/officeart/2008/layout/CircularPictureCallout"/>
    <dgm:cxn modelId="{89A45BF2-3B26-4512-B6C6-A00896766DFE}" type="presParOf" srcId="{1FE8FEAC-2BB0-487A-BFC8-377AEF86FAC1}" destId="{8B8976C4-8522-4C6A-92BC-3D5E8AFA76C8}" srcOrd="0" destOrd="0" presId="urn:microsoft.com/office/officeart/2008/layout/CircularPictureCallout"/>
    <dgm:cxn modelId="{BAA4992A-8F95-443F-AF00-685CD02C9156}" type="presParOf" srcId="{1EBA31A8-3B18-4F6A-BD53-77880701429D}" destId="{B7173C8D-8174-4574-BD7B-C3C5B9F73D55}" srcOrd="1" destOrd="0" presId="urn:microsoft.com/office/officeart/2008/layout/CircularPictureCallout"/>
    <dgm:cxn modelId="{0CF47D4A-B1E0-4FD6-935A-37CEFB3BC05A}" type="presParOf" srcId="{1EBA31A8-3B18-4F6A-BD53-77880701429D}" destId="{BDBC1C80-5D43-4E16-8E3B-843DD68E9943}" srcOrd="2" destOrd="0" presId="urn:microsoft.com/office/officeart/2008/layout/CircularPictureCallout"/>
    <dgm:cxn modelId="{F9B18A99-017F-4B5B-9994-E0D88A325B3A}" type="presParOf" srcId="{BDBC1C80-5D43-4E16-8E3B-843DD68E9943}" destId="{BB022EDE-1D00-433C-A382-2C30A68A9B28}" srcOrd="0" destOrd="0" presId="urn:microsoft.com/office/officeart/2008/layout/CircularPictureCallout"/>
    <dgm:cxn modelId="{4653A52A-749C-425D-A4F7-F53060D7CDEA}" type="presParOf" srcId="{1EBA31A8-3B18-4F6A-BD53-77880701429D}" destId="{9FFD595D-A876-445D-B275-AD771DA6FD85}" srcOrd="3" destOrd="0" presId="urn:microsoft.com/office/officeart/2008/layout/CircularPictureCallout"/>
    <dgm:cxn modelId="{666837C9-69EC-45A6-BDF9-534F17F0EFF4}" type="presParOf" srcId="{1EBA31A8-3B18-4F6A-BD53-77880701429D}" destId="{4D9C62B3-24B1-4270-990D-78EFCC65F23F}" srcOrd="4" destOrd="0" presId="urn:microsoft.com/office/officeart/2008/layout/CircularPictureCallout"/>
    <dgm:cxn modelId="{CDF6278A-CEE7-48E7-A5FD-413EFFA20439}" type="presParOf" srcId="{4D9C62B3-24B1-4270-990D-78EFCC65F23F}" destId="{5292620D-490D-425B-9460-4FEA16A7999F}" srcOrd="0" destOrd="0" presId="urn:microsoft.com/office/officeart/2008/layout/CircularPictureCallout"/>
    <dgm:cxn modelId="{415E02DC-DB64-4FD7-9CB7-0DF9E5DE92D5}" type="presParOf" srcId="{1EBA31A8-3B18-4F6A-BD53-77880701429D}" destId="{15E94753-77CD-494C-BCD4-B52CE2A77842}" srcOrd="5" destOrd="0" presId="urn:microsoft.com/office/officeart/2008/layout/CircularPictureCallout"/>
    <dgm:cxn modelId="{875D672B-B9D5-4A89-B138-ADD54E9CC603}" type="presParOf" srcId="{15E94753-77CD-494C-BCD4-B52CE2A77842}" destId="{128A78DF-123F-492B-9C0F-BF021300A7DF}" srcOrd="0" destOrd="0" presId="urn:microsoft.com/office/officeart/2008/layout/CircularPictureCallout"/>
    <dgm:cxn modelId="{B589642F-77FD-42A1-8435-06161A5464AC}" type="presParOf" srcId="{1EBA31A8-3B18-4F6A-BD53-77880701429D}" destId="{13A0FFC2-1318-48EA-A270-C744721715D0}" srcOrd="6" destOrd="0" presId="urn:microsoft.com/office/officeart/2008/layout/CircularPictureCallout"/>
    <dgm:cxn modelId="{3BC72E77-734A-4C62-A897-B46FA1C9D586}" type="presParOf" srcId="{1EBA31A8-3B18-4F6A-BD53-77880701429D}" destId="{3B0A05E2-B302-4762-8335-E0ADCAC5F3DD}" srcOrd="7" destOrd="0" presId="urn:microsoft.com/office/officeart/2008/layout/CircularPictureCallout"/>
    <dgm:cxn modelId="{D9403801-4590-450A-931B-0BA4BA713C09}" type="presParOf" srcId="{3B0A05E2-B302-4762-8335-E0ADCAC5F3DD}" destId="{D5E1E6F0-545B-4FDA-9C7F-18B484A5F459}" srcOrd="0" destOrd="0" presId="urn:microsoft.com/office/officeart/2008/layout/CircularPictureCallout"/>
    <dgm:cxn modelId="{55291224-8EC6-4A76-8BEF-96CF1DFB1830}" type="presParOf" srcId="{1EBA31A8-3B18-4F6A-BD53-77880701429D}" destId="{D2C6C484-C290-43ED-A0BA-A3EE50288494}" srcOrd="8" destOrd="0" presId="urn:microsoft.com/office/officeart/2008/layout/CircularPictureCallout"/>
    <dgm:cxn modelId="{DFF7E7B6-A4A8-45B9-ADC3-CA3E02459EFC}" type="presParOf" srcId="{D2C6C484-C290-43ED-A0BA-A3EE50288494}" destId="{FBFA900F-E046-4DFA-8CB1-7E69F271E730}" srcOrd="0" destOrd="0" presId="urn:microsoft.com/office/officeart/2008/layout/CircularPictureCallout"/>
    <dgm:cxn modelId="{248475D7-AE5C-4E1A-A9BD-F1F7AEE5DA48}" type="presParOf" srcId="{1EBA31A8-3B18-4F6A-BD53-77880701429D}" destId="{2C139A89-7744-4D48-AF94-A8C22DCA1397}" srcOrd="9" destOrd="0" presId="urn:microsoft.com/office/officeart/2008/layout/CircularPictureCallout"/>
    <dgm:cxn modelId="{9677FDA4-4326-488A-A792-B8DDA4FA4626}" type="presParOf" srcId="{1EBA31A8-3B18-4F6A-BD53-77880701429D}" destId="{86086E73-F7FE-4951-B9A1-813416BE68E3}" srcOrd="10" destOrd="0" presId="urn:microsoft.com/office/officeart/2008/layout/CircularPictureCallout"/>
    <dgm:cxn modelId="{C5E63DE8-FA3B-456A-B15A-F3EC205EC212}" type="presParOf" srcId="{86086E73-F7FE-4951-B9A1-813416BE68E3}" destId="{AF46D4E2-7E6C-4144-AF9D-B792F8639B3B}" srcOrd="0" destOrd="0" presId="urn:microsoft.com/office/officeart/2008/layout/CircularPictureCallou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BDF45-973A-41DF-88B6-8B26554FAD0E}">
      <dsp:nvSpPr>
        <dsp:cNvPr id="0" name=""/>
        <dsp:cNvSpPr/>
      </dsp:nvSpPr>
      <dsp:spPr>
        <a:xfrm>
          <a:off x="4598884" y="1809272"/>
          <a:ext cx="4168744" cy="284792"/>
        </a:xfrm>
        <a:custGeom>
          <a:avLst/>
          <a:gdLst/>
          <a:ahLst/>
          <a:cxnLst/>
          <a:rect l="0" t="0" r="0" b="0"/>
          <a:pathLst>
            <a:path>
              <a:moveTo>
                <a:pt x="0" y="0"/>
              </a:moveTo>
              <a:lnTo>
                <a:pt x="0" y="147274"/>
              </a:lnTo>
              <a:lnTo>
                <a:pt x="4168744" y="147274"/>
              </a:lnTo>
              <a:lnTo>
                <a:pt x="4168744"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94281F-2033-4357-AB40-819B0C1CFF21}">
      <dsp:nvSpPr>
        <dsp:cNvPr id="0" name=""/>
        <dsp:cNvSpPr/>
      </dsp:nvSpPr>
      <dsp:spPr>
        <a:xfrm>
          <a:off x="4598884" y="1809272"/>
          <a:ext cx="2400230" cy="284792"/>
        </a:xfrm>
        <a:custGeom>
          <a:avLst/>
          <a:gdLst/>
          <a:ahLst/>
          <a:cxnLst/>
          <a:rect l="0" t="0" r="0" b="0"/>
          <a:pathLst>
            <a:path>
              <a:moveTo>
                <a:pt x="0" y="0"/>
              </a:moveTo>
              <a:lnTo>
                <a:pt x="0" y="147274"/>
              </a:lnTo>
              <a:lnTo>
                <a:pt x="2400230" y="147274"/>
              </a:lnTo>
              <a:lnTo>
                <a:pt x="2400230"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0ECBE1-7607-4677-B9E2-865F03FF7960}">
      <dsp:nvSpPr>
        <dsp:cNvPr id="0" name=""/>
        <dsp:cNvSpPr/>
      </dsp:nvSpPr>
      <dsp:spPr>
        <a:xfrm>
          <a:off x="4598884" y="1809272"/>
          <a:ext cx="815504" cy="284792"/>
        </a:xfrm>
        <a:custGeom>
          <a:avLst/>
          <a:gdLst/>
          <a:ahLst/>
          <a:cxnLst/>
          <a:rect l="0" t="0" r="0" b="0"/>
          <a:pathLst>
            <a:path>
              <a:moveTo>
                <a:pt x="0" y="0"/>
              </a:moveTo>
              <a:lnTo>
                <a:pt x="0" y="147274"/>
              </a:lnTo>
              <a:lnTo>
                <a:pt x="815504" y="147274"/>
              </a:lnTo>
              <a:lnTo>
                <a:pt x="815504"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40639A-6758-46F2-8F9C-0DE56F8E13B9}">
      <dsp:nvSpPr>
        <dsp:cNvPr id="0" name=""/>
        <dsp:cNvSpPr/>
      </dsp:nvSpPr>
      <dsp:spPr>
        <a:xfrm>
          <a:off x="3829664" y="1809272"/>
          <a:ext cx="769220" cy="284792"/>
        </a:xfrm>
        <a:custGeom>
          <a:avLst/>
          <a:gdLst/>
          <a:ahLst/>
          <a:cxnLst/>
          <a:rect l="0" t="0" r="0" b="0"/>
          <a:pathLst>
            <a:path>
              <a:moveTo>
                <a:pt x="769220" y="0"/>
              </a:moveTo>
              <a:lnTo>
                <a:pt x="769220" y="147274"/>
              </a:lnTo>
              <a:lnTo>
                <a:pt x="0" y="147274"/>
              </a:lnTo>
              <a:lnTo>
                <a:pt x="0"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BA20B0B-6035-435B-B7D2-0DB80176C636}">
      <dsp:nvSpPr>
        <dsp:cNvPr id="0" name=""/>
        <dsp:cNvSpPr/>
      </dsp:nvSpPr>
      <dsp:spPr>
        <a:xfrm>
          <a:off x="2244938" y="1809272"/>
          <a:ext cx="2353945" cy="284792"/>
        </a:xfrm>
        <a:custGeom>
          <a:avLst/>
          <a:gdLst/>
          <a:ahLst/>
          <a:cxnLst/>
          <a:rect l="0" t="0" r="0" b="0"/>
          <a:pathLst>
            <a:path>
              <a:moveTo>
                <a:pt x="2353945" y="0"/>
              </a:moveTo>
              <a:lnTo>
                <a:pt x="2353945" y="147274"/>
              </a:lnTo>
              <a:lnTo>
                <a:pt x="0" y="147274"/>
              </a:lnTo>
              <a:lnTo>
                <a:pt x="0"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BADEC65-B67B-4072-94BE-93005F4B7F89}">
      <dsp:nvSpPr>
        <dsp:cNvPr id="0" name=""/>
        <dsp:cNvSpPr/>
      </dsp:nvSpPr>
      <dsp:spPr>
        <a:xfrm>
          <a:off x="660213" y="1809272"/>
          <a:ext cx="3938671" cy="284792"/>
        </a:xfrm>
        <a:custGeom>
          <a:avLst/>
          <a:gdLst/>
          <a:ahLst/>
          <a:cxnLst/>
          <a:rect l="0" t="0" r="0" b="0"/>
          <a:pathLst>
            <a:path>
              <a:moveTo>
                <a:pt x="3938671" y="0"/>
              </a:moveTo>
              <a:lnTo>
                <a:pt x="3938671" y="147274"/>
              </a:lnTo>
              <a:lnTo>
                <a:pt x="0" y="147274"/>
              </a:lnTo>
              <a:lnTo>
                <a:pt x="0" y="284792"/>
              </a:lnTo>
            </a:path>
          </a:pathLst>
        </a:custGeom>
        <a:noFill/>
        <a:ln w="635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4B08C9C-419E-41A3-B82A-BE8FBBED8C42}">
      <dsp:nvSpPr>
        <dsp:cNvPr id="0" name=""/>
        <dsp:cNvSpPr/>
      </dsp:nvSpPr>
      <dsp:spPr>
        <a:xfrm>
          <a:off x="3944039" y="1154427"/>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Michael Russell</a:t>
          </a:r>
        </a:p>
        <a:p>
          <a:pPr marL="0" lvl="0" indent="0" algn="ctr" defTabSz="533400">
            <a:lnSpc>
              <a:spcPct val="90000"/>
            </a:lnSpc>
            <a:spcBef>
              <a:spcPct val="0"/>
            </a:spcBef>
            <a:spcAft>
              <a:spcPct val="35000"/>
            </a:spcAft>
            <a:buNone/>
          </a:pPr>
          <a:r>
            <a:rPr lang="en-US" sz="1200" kern="1200" dirty="0"/>
            <a:t>Executive Director</a:t>
          </a:r>
        </a:p>
      </dsp:txBody>
      <dsp:txXfrm>
        <a:off x="3944039" y="1154427"/>
        <a:ext cx="1309690" cy="654845"/>
      </dsp:txXfrm>
    </dsp:sp>
    <dsp:sp modelId="{106BAB21-F2AB-4C03-A8E2-EC5DF6AA3333}">
      <dsp:nvSpPr>
        <dsp:cNvPr id="0" name=""/>
        <dsp:cNvSpPr/>
      </dsp:nvSpPr>
      <dsp:spPr>
        <a:xfrm>
          <a:off x="5368" y="2094064"/>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Laurie Benton, Psy.D.</a:t>
          </a:r>
        </a:p>
        <a:p>
          <a:pPr marL="0" lvl="0" indent="0" algn="ctr" defTabSz="533400">
            <a:lnSpc>
              <a:spcPct val="90000"/>
            </a:lnSpc>
            <a:spcBef>
              <a:spcPct val="0"/>
            </a:spcBef>
            <a:spcAft>
              <a:spcPct val="35000"/>
            </a:spcAft>
            <a:buNone/>
          </a:pPr>
          <a:r>
            <a:rPr lang="en-US" sz="1200" kern="1200" dirty="0"/>
            <a:t>Supervising Psychologist</a:t>
          </a:r>
        </a:p>
      </dsp:txBody>
      <dsp:txXfrm>
        <a:off x="5368" y="2094064"/>
        <a:ext cx="1309690" cy="654845"/>
      </dsp:txXfrm>
    </dsp:sp>
    <dsp:sp modelId="{5DE4FD3A-1A72-4F04-8C4E-C51B31572CFB}">
      <dsp:nvSpPr>
        <dsp:cNvPr id="0" name=""/>
        <dsp:cNvSpPr/>
      </dsp:nvSpPr>
      <dsp:spPr>
        <a:xfrm>
          <a:off x="1590093" y="2094064"/>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Ana Belmonte, </a:t>
          </a:r>
          <a:r>
            <a:rPr lang="en-US" sz="1200" kern="1200" dirty="0" err="1"/>
            <a:t>Psy.D</a:t>
          </a:r>
          <a:endParaRPr lang="en-US" sz="1200" kern="1200" dirty="0"/>
        </a:p>
        <a:p>
          <a:pPr marL="0" lvl="0" indent="0" algn="ctr" defTabSz="533400">
            <a:lnSpc>
              <a:spcPct val="90000"/>
            </a:lnSpc>
            <a:spcBef>
              <a:spcPct val="0"/>
            </a:spcBef>
            <a:spcAft>
              <a:spcPct val="35000"/>
            </a:spcAft>
            <a:buNone/>
          </a:pPr>
          <a:r>
            <a:rPr lang="en-US" sz="1200" kern="1200" dirty="0"/>
            <a:t>Staff Psychologist</a:t>
          </a:r>
        </a:p>
        <a:p>
          <a:pPr marL="0" lvl="0" indent="0" algn="ctr" defTabSz="533400">
            <a:lnSpc>
              <a:spcPct val="90000"/>
            </a:lnSpc>
            <a:spcBef>
              <a:spcPct val="0"/>
            </a:spcBef>
            <a:spcAft>
              <a:spcPct val="35000"/>
            </a:spcAft>
            <a:buNone/>
          </a:pPr>
          <a:r>
            <a:rPr lang="en-US" sz="1200" kern="1200" dirty="0"/>
            <a:t>(Fitness)</a:t>
          </a:r>
        </a:p>
      </dsp:txBody>
      <dsp:txXfrm>
        <a:off x="1590093" y="2094064"/>
        <a:ext cx="1309690" cy="654845"/>
      </dsp:txXfrm>
    </dsp:sp>
    <dsp:sp modelId="{9BB152AC-9FD1-46DA-A548-757E6D9921EE}">
      <dsp:nvSpPr>
        <dsp:cNvPr id="0" name=""/>
        <dsp:cNvSpPr/>
      </dsp:nvSpPr>
      <dsp:spPr>
        <a:xfrm>
          <a:off x="3174819" y="2094064"/>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Melissa Jajko, </a:t>
          </a:r>
          <a:r>
            <a:rPr lang="en-US" sz="1200" kern="1200" dirty="0" err="1"/>
            <a:t>Psy.D</a:t>
          </a:r>
          <a:endParaRPr lang="en-US" sz="1200" kern="1200" dirty="0"/>
        </a:p>
        <a:p>
          <a:pPr marL="0" lvl="0" indent="0" algn="ctr" defTabSz="533400">
            <a:lnSpc>
              <a:spcPct val="90000"/>
            </a:lnSpc>
            <a:spcBef>
              <a:spcPct val="0"/>
            </a:spcBef>
            <a:spcAft>
              <a:spcPct val="35000"/>
            </a:spcAft>
            <a:buNone/>
          </a:pPr>
          <a:r>
            <a:rPr lang="en-US" sz="1200" kern="1200" dirty="0"/>
            <a:t>Staff Psychologist</a:t>
          </a:r>
        </a:p>
        <a:p>
          <a:pPr marL="0" lvl="0" indent="0" algn="ctr" defTabSz="533400">
            <a:lnSpc>
              <a:spcPct val="90000"/>
            </a:lnSpc>
            <a:spcBef>
              <a:spcPct val="0"/>
            </a:spcBef>
            <a:spcAft>
              <a:spcPct val="35000"/>
            </a:spcAft>
            <a:buNone/>
          </a:pPr>
          <a:r>
            <a:rPr lang="en-US" sz="1200" kern="1200" dirty="0"/>
            <a:t>(Fitness)</a:t>
          </a:r>
        </a:p>
      </dsp:txBody>
      <dsp:txXfrm>
        <a:off x="3174819" y="2094064"/>
        <a:ext cx="1309690" cy="654845"/>
      </dsp:txXfrm>
    </dsp:sp>
    <dsp:sp modelId="{BBF03D02-5270-41BB-B34B-99AB8F8EADBA}">
      <dsp:nvSpPr>
        <dsp:cNvPr id="0" name=""/>
        <dsp:cNvSpPr/>
      </dsp:nvSpPr>
      <dsp:spPr>
        <a:xfrm>
          <a:off x="4759544" y="2094064"/>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Casey Sharpe, Psy.D.</a:t>
          </a:r>
        </a:p>
        <a:p>
          <a:pPr marL="0" lvl="0" indent="0" algn="ctr" defTabSz="533400">
            <a:lnSpc>
              <a:spcPct val="90000"/>
            </a:lnSpc>
            <a:spcBef>
              <a:spcPct val="0"/>
            </a:spcBef>
            <a:spcAft>
              <a:spcPct val="35000"/>
            </a:spcAft>
            <a:buNone/>
          </a:pPr>
          <a:r>
            <a:rPr lang="en-US" sz="1200" kern="1200" dirty="0"/>
            <a:t>Clinical Director of Fitness Program</a:t>
          </a:r>
        </a:p>
      </dsp:txBody>
      <dsp:txXfrm>
        <a:off x="4759544" y="2094064"/>
        <a:ext cx="1309690" cy="654845"/>
      </dsp:txXfrm>
    </dsp:sp>
    <dsp:sp modelId="{BD5A2C62-D6F9-4E05-9839-405DF6503095}">
      <dsp:nvSpPr>
        <dsp:cNvPr id="0" name=""/>
        <dsp:cNvSpPr/>
      </dsp:nvSpPr>
      <dsp:spPr>
        <a:xfrm>
          <a:off x="6344270" y="2094064"/>
          <a:ext cx="1309690"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Morgan Perconti, Psy.D.</a:t>
          </a:r>
        </a:p>
        <a:p>
          <a:pPr marL="0" lvl="0" indent="0" algn="ctr" defTabSz="533400">
            <a:lnSpc>
              <a:spcPct val="90000"/>
            </a:lnSpc>
            <a:spcBef>
              <a:spcPct val="0"/>
            </a:spcBef>
            <a:spcAft>
              <a:spcPct val="35000"/>
            </a:spcAft>
            <a:buNone/>
          </a:pPr>
          <a:r>
            <a:rPr lang="en-US" sz="1200" kern="1200" dirty="0"/>
            <a:t>Postdoctoral Fellow </a:t>
          </a:r>
        </a:p>
      </dsp:txBody>
      <dsp:txXfrm>
        <a:off x="6344270" y="2094064"/>
        <a:ext cx="1309690" cy="654845"/>
      </dsp:txXfrm>
    </dsp:sp>
    <dsp:sp modelId="{9860F8AB-A1BD-4758-ACAE-F99C01D62151}">
      <dsp:nvSpPr>
        <dsp:cNvPr id="0" name=""/>
        <dsp:cNvSpPr/>
      </dsp:nvSpPr>
      <dsp:spPr>
        <a:xfrm>
          <a:off x="7928995" y="2094064"/>
          <a:ext cx="1677268" cy="654845"/>
        </a:xfrm>
        <a:prstGeom prst="rect">
          <a:avLst/>
        </a:prstGeom>
        <a:gradFill rotWithShape="1">
          <a:gsLst>
            <a:gs pos="0">
              <a:schemeClr val="accent2">
                <a:tint val="80000"/>
                <a:satMod val="107000"/>
                <a:lumMod val="103000"/>
              </a:schemeClr>
            </a:gs>
            <a:gs pos="100000">
              <a:schemeClr val="accent2">
                <a:tint val="82000"/>
                <a:satMod val="109000"/>
                <a:lumMod val="103000"/>
              </a:schemeClr>
            </a:gs>
          </a:gsLst>
          <a:lin ang="5400000" scaled="0"/>
        </a:gradFill>
        <a:ln w="6350"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Megan Smith, LCPC, CADC</a:t>
          </a:r>
          <a:br>
            <a:rPr lang="en-US" sz="1200" kern="1200" dirty="0"/>
          </a:br>
          <a:r>
            <a:rPr lang="en-US" sz="1200" kern="1200" dirty="0"/>
            <a:t>Case Manager and Clinical Counselor</a:t>
          </a:r>
        </a:p>
      </dsp:txBody>
      <dsp:txXfrm>
        <a:off x="7928995" y="2094064"/>
        <a:ext cx="1677268" cy="654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39A89-7744-4D48-AF94-A8C22DCA1397}">
      <dsp:nvSpPr>
        <dsp:cNvPr id="0" name=""/>
        <dsp:cNvSpPr/>
      </dsp:nvSpPr>
      <dsp:spPr>
        <a:xfrm>
          <a:off x="1127459" y="2715324"/>
          <a:ext cx="2533337" cy="0"/>
        </a:xfrm>
        <a:prstGeom prst="line">
          <a:avLst/>
        </a:pr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A0FFC2-1318-48EA-A270-C744721715D0}">
      <dsp:nvSpPr>
        <dsp:cNvPr id="0" name=""/>
        <dsp:cNvSpPr/>
      </dsp:nvSpPr>
      <dsp:spPr>
        <a:xfrm>
          <a:off x="1127459" y="1832188"/>
          <a:ext cx="2169990" cy="0"/>
        </a:xfrm>
        <a:prstGeom prst="line">
          <a:avLst/>
        </a:pr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FD595D-A876-445D-B275-AD771DA6FD85}">
      <dsp:nvSpPr>
        <dsp:cNvPr id="0" name=""/>
        <dsp:cNvSpPr/>
      </dsp:nvSpPr>
      <dsp:spPr>
        <a:xfrm>
          <a:off x="1127459" y="949052"/>
          <a:ext cx="2533337" cy="0"/>
        </a:xfrm>
        <a:prstGeom prst="line">
          <a:avLst/>
        </a:pr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8976C4-8522-4C6A-92BC-3D5E8AFA76C8}">
      <dsp:nvSpPr>
        <dsp:cNvPr id="0" name=""/>
        <dsp:cNvSpPr/>
      </dsp:nvSpPr>
      <dsp:spPr>
        <a:xfrm>
          <a:off x="380642" y="829135"/>
          <a:ext cx="1986222" cy="1986222"/>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173C8D-8174-4574-BD7B-C3C5B9F73D55}">
      <dsp:nvSpPr>
        <dsp:cNvPr id="0" name=""/>
        <dsp:cNvSpPr/>
      </dsp:nvSpPr>
      <dsp:spPr>
        <a:xfrm>
          <a:off x="528550" y="1425952"/>
          <a:ext cx="1753465" cy="832670"/>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kern="1200" dirty="0"/>
            <a:t>Referrals must include…</a:t>
          </a:r>
        </a:p>
      </dsp:txBody>
      <dsp:txXfrm>
        <a:off x="528550" y="1425952"/>
        <a:ext cx="1753465" cy="832670"/>
      </dsp:txXfrm>
    </dsp:sp>
    <dsp:sp modelId="{BB022EDE-1D00-433C-A382-2C30A68A9B28}">
      <dsp:nvSpPr>
        <dsp:cNvPr id="0" name=""/>
        <dsp:cNvSpPr/>
      </dsp:nvSpPr>
      <dsp:spPr>
        <a:xfrm>
          <a:off x="3104656" y="392911"/>
          <a:ext cx="1112281" cy="11122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92620D-490D-425B-9460-4FEA16A7999F}">
      <dsp:nvSpPr>
        <dsp:cNvPr id="0" name=""/>
        <dsp:cNvSpPr/>
      </dsp:nvSpPr>
      <dsp:spPr>
        <a:xfrm>
          <a:off x="3217038" y="466020"/>
          <a:ext cx="872277" cy="975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0" rIns="68580" bIns="0" numCol="1" spcCol="1270" anchor="ctr" anchorCtr="0">
          <a:noAutofit/>
        </a:bodyPr>
        <a:lstStyle/>
        <a:p>
          <a:pPr marL="0" lvl="0" indent="0" algn="ctr" defTabSz="800100">
            <a:lnSpc>
              <a:spcPct val="90000"/>
            </a:lnSpc>
            <a:spcBef>
              <a:spcPct val="0"/>
            </a:spcBef>
            <a:spcAft>
              <a:spcPct val="35000"/>
            </a:spcAft>
            <a:buNone/>
          </a:pPr>
          <a:r>
            <a:rPr lang="en-US" sz="1800" kern="1200" dirty="0"/>
            <a:t>Court Order</a:t>
          </a:r>
        </a:p>
      </dsp:txBody>
      <dsp:txXfrm>
        <a:off x="3217038" y="466020"/>
        <a:ext cx="872277" cy="975693"/>
      </dsp:txXfrm>
    </dsp:sp>
    <dsp:sp modelId="{128A78DF-123F-492B-9C0F-BF021300A7DF}">
      <dsp:nvSpPr>
        <dsp:cNvPr id="0" name=""/>
        <dsp:cNvSpPr/>
      </dsp:nvSpPr>
      <dsp:spPr>
        <a:xfrm>
          <a:off x="2848194" y="1276047"/>
          <a:ext cx="1112281" cy="11122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E1E6F0-545B-4FDA-9C7F-18B484A5F459}">
      <dsp:nvSpPr>
        <dsp:cNvPr id="0" name=""/>
        <dsp:cNvSpPr/>
      </dsp:nvSpPr>
      <dsp:spPr>
        <a:xfrm>
          <a:off x="2784766" y="1455007"/>
          <a:ext cx="1235189" cy="754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0" rIns="68580" bIns="0" numCol="1" spcCol="1270" anchor="ctr" anchorCtr="0">
          <a:noAutofit/>
        </a:bodyPr>
        <a:lstStyle/>
        <a:p>
          <a:pPr marL="0" lvl="0" indent="0" algn="ctr" defTabSz="800100">
            <a:lnSpc>
              <a:spcPct val="90000"/>
            </a:lnSpc>
            <a:spcBef>
              <a:spcPct val="0"/>
            </a:spcBef>
            <a:spcAft>
              <a:spcPct val="35000"/>
            </a:spcAft>
            <a:buNone/>
          </a:pPr>
          <a:r>
            <a:rPr lang="en-US" sz="1800" kern="1200" dirty="0"/>
            <a:t>Financial Documents</a:t>
          </a:r>
        </a:p>
      </dsp:txBody>
      <dsp:txXfrm>
        <a:off x="2784766" y="1455007"/>
        <a:ext cx="1235189" cy="754361"/>
      </dsp:txXfrm>
    </dsp:sp>
    <dsp:sp modelId="{FBFA900F-E046-4DFA-8CB1-7E69F271E730}">
      <dsp:nvSpPr>
        <dsp:cNvPr id="0" name=""/>
        <dsp:cNvSpPr/>
      </dsp:nvSpPr>
      <dsp:spPr>
        <a:xfrm>
          <a:off x="2887049" y="2344505"/>
          <a:ext cx="1112281" cy="11122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46D4E2-7E6C-4144-AF9D-B792F8639B3B}">
      <dsp:nvSpPr>
        <dsp:cNvPr id="0" name=""/>
        <dsp:cNvSpPr/>
      </dsp:nvSpPr>
      <dsp:spPr>
        <a:xfrm>
          <a:off x="3041092" y="2532356"/>
          <a:ext cx="872857" cy="756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0" rIns="68580" bIns="0" numCol="1" spcCol="1270" anchor="ctr" anchorCtr="0">
          <a:noAutofit/>
        </a:bodyPr>
        <a:lstStyle/>
        <a:p>
          <a:pPr marL="0" lvl="0" indent="0" algn="ctr" defTabSz="777875">
            <a:lnSpc>
              <a:spcPct val="90000"/>
            </a:lnSpc>
            <a:spcBef>
              <a:spcPct val="0"/>
            </a:spcBef>
            <a:spcAft>
              <a:spcPct val="35000"/>
            </a:spcAft>
            <a:buNone/>
          </a:pPr>
          <a:r>
            <a:rPr lang="en-US" sz="1750" kern="1200" dirty="0"/>
            <a:t>Referral</a:t>
          </a:r>
          <a:r>
            <a:rPr lang="en-US" sz="1800" kern="1200" dirty="0"/>
            <a:t> Form</a:t>
          </a:r>
        </a:p>
      </dsp:txBody>
      <dsp:txXfrm>
        <a:off x="3041092" y="2532356"/>
        <a:ext cx="872857" cy="7569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36CD1D-059B-4DE9-9E4F-C2B57813C725}" type="datetimeFigureOut">
              <a:rPr lang="en-US" smtClean="0"/>
              <a:t>4/6/2021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AEA8C-3EA7-49E5-879F-A2A16D604122}" type="slidenum">
              <a:rPr lang="en-US" smtClean="0"/>
              <a:t>‹#›</a:t>
            </a:fld>
            <a:endParaRPr lang="en-US"/>
          </a:p>
        </p:txBody>
      </p:sp>
    </p:spTree>
    <p:extLst>
      <p:ext uri="{BB962C8B-B14F-4D97-AF65-F5344CB8AC3E}">
        <p14:creationId xmlns:p14="http://schemas.microsoft.com/office/powerpoint/2010/main" val="107541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p:txBody>
      </p:sp>
      <p:sp>
        <p:nvSpPr>
          <p:cNvPr id="4" name="Slide Number Placeholder 3"/>
          <p:cNvSpPr>
            <a:spLocks noGrp="1"/>
          </p:cNvSpPr>
          <p:nvPr>
            <p:ph type="sldNum" sz="quarter" idx="5"/>
          </p:nvPr>
        </p:nvSpPr>
        <p:spPr/>
        <p:txBody>
          <a:bodyPr/>
          <a:lstStyle/>
          <a:p>
            <a:fld id="{5EBAEA8C-3EA7-49E5-879F-A2A16D604122}" type="slidenum">
              <a:rPr lang="en-US" smtClean="0"/>
              <a:t>2</a:t>
            </a:fld>
            <a:endParaRPr lang="en-US"/>
          </a:p>
        </p:txBody>
      </p:sp>
    </p:spTree>
    <p:extLst>
      <p:ext uri="{BB962C8B-B14F-4D97-AF65-F5344CB8AC3E}">
        <p14:creationId xmlns:p14="http://schemas.microsoft.com/office/powerpoint/2010/main" val="2991622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a:p>
            <a:endParaRPr lang="en-US" dirty="0"/>
          </a:p>
          <a:p>
            <a:endParaRPr lang="en-US" dirty="0"/>
          </a:p>
          <a:p>
            <a:r>
              <a:rPr lang="en-US" dirty="0">
                <a:solidFill>
                  <a:srgbClr val="404040"/>
                </a:solidFill>
              </a:rPr>
              <a:t>often referred in divorce, separation, or parenting cases presenting with high-conflict, a history of abuse, prolonged separation, parental alienation, or poor caregiving skills. </a:t>
            </a:r>
          </a:p>
          <a:p>
            <a:r>
              <a:rPr lang="en-US" dirty="0">
                <a:solidFill>
                  <a:srgbClr val="404040"/>
                </a:solidFill>
              </a:rPr>
              <a:t>Referral parties include attorney’s, GALs, or Child Representatives. </a:t>
            </a:r>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11</a:t>
            </a:fld>
            <a:endParaRPr lang="en-US"/>
          </a:p>
        </p:txBody>
      </p:sp>
    </p:spTree>
    <p:extLst>
      <p:ext uri="{BB962C8B-B14F-4D97-AF65-F5344CB8AC3E}">
        <p14:creationId xmlns:p14="http://schemas.microsoft.com/office/powerpoint/2010/main" val="1215890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12</a:t>
            </a:fld>
            <a:endParaRPr lang="en-US"/>
          </a:p>
        </p:txBody>
      </p:sp>
    </p:spTree>
    <p:extLst>
      <p:ext uri="{BB962C8B-B14F-4D97-AF65-F5344CB8AC3E}">
        <p14:creationId xmlns:p14="http://schemas.microsoft.com/office/powerpoint/2010/main" val="4007104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p:txBody>
      </p:sp>
      <p:sp>
        <p:nvSpPr>
          <p:cNvPr id="4" name="Slide Number Placeholder 3"/>
          <p:cNvSpPr>
            <a:spLocks noGrp="1"/>
          </p:cNvSpPr>
          <p:nvPr>
            <p:ph type="sldNum" sz="quarter" idx="5"/>
          </p:nvPr>
        </p:nvSpPr>
        <p:spPr/>
        <p:txBody>
          <a:bodyPr/>
          <a:lstStyle/>
          <a:p>
            <a:fld id="{5EBAEA8C-3EA7-49E5-879F-A2A16D604122}" type="slidenum">
              <a:rPr lang="en-US" smtClean="0"/>
              <a:t>13</a:t>
            </a:fld>
            <a:endParaRPr lang="en-US"/>
          </a:p>
        </p:txBody>
      </p:sp>
    </p:spTree>
    <p:extLst>
      <p:ext uri="{BB962C8B-B14F-4D97-AF65-F5344CB8AC3E}">
        <p14:creationId xmlns:p14="http://schemas.microsoft.com/office/powerpoint/2010/main" val="861362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Rose</a:t>
            </a:r>
          </a:p>
        </p:txBody>
      </p:sp>
      <p:sp>
        <p:nvSpPr>
          <p:cNvPr id="4" name="Slide Number Placeholder 3"/>
          <p:cNvSpPr>
            <a:spLocks noGrp="1"/>
          </p:cNvSpPr>
          <p:nvPr>
            <p:ph type="sldNum" sz="quarter" idx="5"/>
          </p:nvPr>
        </p:nvSpPr>
        <p:spPr/>
        <p:txBody>
          <a:bodyPr/>
          <a:lstStyle/>
          <a:p>
            <a:fld id="{5EBAEA8C-3EA7-49E5-879F-A2A16D604122}" type="slidenum">
              <a:rPr lang="en-US" smtClean="0"/>
              <a:t>14</a:t>
            </a:fld>
            <a:endParaRPr lang="en-US"/>
          </a:p>
        </p:txBody>
      </p:sp>
    </p:spTree>
    <p:extLst>
      <p:ext uri="{BB962C8B-B14F-4D97-AF65-F5344CB8AC3E}">
        <p14:creationId xmlns:p14="http://schemas.microsoft.com/office/powerpoint/2010/main" val="4280472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Rose</a:t>
            </a:r>
          </a:p>
        </p:txBody>
      </p:sp>
      <p:sp>
        <p:nvSpPr>
          <p:cNvPr id="4" name="Slide Number Placeholder 3"/>
          <p:cNvSpPr>
            <a:spLocks noGrp="1"/>
          </p:cNvSpPr>
          <p:nvPr>
            <p:ph type="sldNum" sz="quarter" idx="5"/>
          </p:nvPr>
        </p:nvSpPr>
        <p:spPr/>
        <p:txBody>
          <a:bodyPr/>
          <a:lstStyle/>
          <a:p>
            <a:fld id="{5EBAEA8C-3EA7-49E5-879F-A2A16D604122}" type="slidenum">
              <a:rPr lang="en-US" smtClean="0"/>
              <a:t>15</a:t>
            </a:fld>
            <a:endParaRPr lang="en-US"/>
          </a:p>
        </p:txBody>
      </p:sp>
    </p:spTree>
    <p:extLst>
      <p:ext uri="{BB962C8B-B14F-4D97-AF65-F5344CB8AC3E}">
        <p14:creationId xmlns:p14="http://schemas.microsoft.com/office/powerpoint/2010/main" val="416565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Rose</a:t>
            </a:r>
          </a:p>
        </p:txBody>
      </p:sp>
      <p:sp>
        <p:nvSpPr>
          <p:cNvPr id="4" name="Slide Number Placeholder 3"/>
          <p:cNvSpPr>
            <a:spLocks noGrp="1"/>
          </p:cNvSpPr>
          <p:nvPr>
            <p:ph type="sldNum" sz="quarter" idx="5"/>
          </p:nvPr>
        </p:nvSpPr>
        <p:spPr/>
        <p:txBody>
          <a:bodyPr/>
          <a:lstStyle/>
          <a:p>
            <a:fld id="{5EBAEA8C-3EA7-49E5-879F-A2A16D604122}" type="slidenum">
              <a:rPr lang="en-US" smtClean="0"/>
              <a:t>16</a:t>
            </a:fld>
            <a:endParaRPr lang="en-US"/>
          </a:p>
        </p:txBody>
      </p:sp>
    </p:spTree>
    <p:extLst>
      <p:ext uri="{BB962C8B-B14F-4D97-AF65-F5344CB8AC3E}">
        <p14:creationId xmlns:p14="http://schemas.microsoft.com/office/powerpoint/2010/main" val="632350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Rose</a:t>
            </a:r>
          </a:p>
        </p:txBody>
      </p:sp>
      <p:sp>
        <p:nvSpPr>
          <p:cNvPr id="4" name="Slide Number Placeholder 3"/>
          <p:cNvSpPr>
            <a:spLocks noGrp="1"/>
          </p:cNvSpPr>
          <p:nvPr>
            <p:ph type="sldNum" sz="quarter" idx="5"/>
          </p:nvPr>
        </p:nvSpPr>
        <p:spPr/>
        <p:txBody>
          <a:bodyPr/>
          <a:lstStyle/>
          <a:p>
            <a:fld id="{5EBAEA8C-3EA7-49E5-879F-A2A16D604122}" type="slidenum">
              <a:rPr lang="en-US" smtClean="0"/>
              <a:t>17</a:t>
            </a:fld>
            <a:endParaRPr lang="en-US"/>
          </a:p>
        </p:txBody>
      </p:sp>
    </p:spTree>
    <p:extLst>
      <p:ext uri="{BB962C8B-B14F-4D97-AF65-F5344CB8AC3E}">
        <p14:creationId xmlns:p14="http://schemas.microsoft.com/office/powerpoint/2010/main" val="265739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Rose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18</a:t>
            </a:fld>
            <a:endParaRPr lang="en-US"/>
          </a:p>
        </p:txBody>
      </p:sp>
    </p:spTree>
    <p:extLst>
      <p:ext uri="{BB962C8B-B14F-4D97-AF65-F5344CB8AC3E}">
        <p14:creationId xmlns:p14="http://schemas.microsoft.com/office/powerpoint/2010/main" val="2577920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p:txBody>
      </p:sp>
      <p:sp>
        <p:nvSpPr>
          <p:cNvPr id="4" name="Slide Number Placeholder 3"/>
          <p:cNvSpPr>
            <a:spLocks noGrp="1"/>
          </p:cNvSpPr>
          <p:nvPr>
            <p:ph type="sldNum" sz="quarter" idx="5"/>
          </p:nvPr>
        </p:nvSpPr>
        <p:spPr/>
        <p:txBody>
          <a:bodyPr/>
          <a:lstStyle/>
          <a:p>
            <a:fld id="{5EBAEA8C-3EA7-49E5-879F-A2A16D604122}" type="slidenum">
              <a:rPr lang="en-US" smtClean="0"/>
              <a:t>19</a:t>
            </a:fld>
            <a:endParaRPr lang="en-US"/>
          </a:p>
        </p:txBody>
      </p:sp>
    </p:spTree>
    <p:extLst>
      <p:ext uri="{BB962C8B-B14F-4D97-AF65-F5344CB8AC3E}">
        <p14:creationId xmlns:p14="http://schemas.microsoft.com/office/powerpoint/2010/main" val="2063397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a:p>
            <a:endParaRPr lang="en-US" dirty="0"/>
          </a:p>
          <a:p>
            <a:r>
              <a:rPr lang="en-US" dirty="0"/>
              <a:t>Does anyone have a case or potential referral they aren’t sure what to do with?</a:t>
            </a:r>
          </a:p>
        </p:txBody>
      </p:sp>
      <p:sp>
        <p:nvSpPr>
          <p:cNvPr id="4" name="Slide Number Placeholder 3"/>
          <p:cNvSpPr>
            <a:spLocks noGrp="1"/>
          </p:cNvSpPr>
          <p:nvPr>
            <p:ph type="sldNum" sz="quarter" idx="5"/>
          </p:nvPr>
        </p:nvSpPr>
        <p:spPr/>
        <p:txBody>
          <a:bodyPr/>
          <a:lstStyle/>
          <a:p>
            <a:fld id="{5EBAEA8C-3EA7-49E5-879F-A2A16D604122}" type="slidenum">
              <a:rPr lang="en-US" smtClean="0"/>
              <a:t>20</a:t>
            </a:fld>
            <a:endParaRPr lang="en-US"/>
          </a:p>
        </p:txBody>
      </p:sp>
    </p:spTree>
    <p:extLst>
      <p:ext uri="{BB962C8B-B14F-4D97-AF65-F5344CB8AC3E}">
        <p14:creationId xmlns:p14="http://schemas.microsoft.com/office/powerpoint/2010/main" val="2069746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p:txBody>
      </p:sp>
      <p:sp>
        <p:nvSpPr>
          <p:cNvPr id="4" name="Slide Number Placeholder 3"/>
          <p:cNvSpPr>
            <a:spLocks noGrp="1"/>
          </p:cNvSpPr>
          <p:nvPr>
            <p:ph type="sldNum" sz="quarter" idx="5"/>
          </p:nvPr>
        </p:nvSpPr>
        <p:spPr/>
        <p:txBody>
          <a:bodyPr/>
          <a:lstStyle/>
          <a:p>
            <a:fld id="{5EBAEA8C-3EA7-49E5-879F-A2A16D604122}" type="slidenum">
              <a:rPr lang="en-US" smtClean="0"/>
              <a:t>3</a:t>
            </a:fld>
            <a:endParaRPr lang="en-US"/>
          </a:p>
        </p:txBody>
      </p:sp>
    </p:spTree>
    <p:extLst>
      <p:ext uri="{BB962C8B-B14F-4D97-AF65-F5344CB8AC3E}">
        <p14:creationId xmlns:p14="http://schemas.microsoft.com/office/powerpoint/2010/main" val="18470986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21</a:t>
            </a:fld>
            <a:endParaRPr lang="en-US"/>
          </a:p>
        </p:txBody>
      </p:sp>
    </p:spTree>
    <p:extLst>
      <p:ext uri="{BB962C8B-B14F-4D97-AF65-F5344CB8AC3E}">
        <p14:creationId xmlns:p14="http://schemas.microsoft.com/office/powerpoint/2010/main" val="2792639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p:txBody>
      </p:sp>
      <p:sp>
        <p:nvSpPr>
          <p:cNvPr id="4" name="Slide Number Placeholder 3"/>
          <p:cNvSpPr>
            <a:spLocks noGrp="1"/>
          </p:cNvSpPr>
          <p:nvPr>
            <p:ph type="sldNum" sz="quarter" idx="5"/>
          </p:nvPr>
        </p:nvSpPr>
        <p:spPr/>
        <p:txBody>
          <a:bodyPr/>
          <a:lstStyle/>
          <a:p>
            <a:fld id="{5EBAEA8C-3EA7-49E5-879F-A2A16D604122}" type="slidenum">
              <a:rPr lang="en-US" smtClean="0"/>
              <a:t>22</a:t>
            </a:fld>
            <a:endParaRPr lang="en-US"/>
          </a:p>
        </p:txBody>
      </p:sp>
    </p:spTree>
    <p:extLst>
      <p:ext uri="{BB962C8B-B14F-4D97-AF65-F5344CB8AC3E}">
        <p14:creationId xmlns:p14="http://schemas.microsoft.com/office/powerpoint/2010/main" val="147894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23</a:t>
            </a:fld>
            <a:endParaRPr lang="en-US"/>
          </a:p>
        </p:txBody>
      </p:sp>
    </p:spTree>
    <p:extLst>
      <p:ext uri="{BB962C8B-B14F-4D97-AF65-F5344CB8AC3E}">
        <p14:creationId xmlns:p14="http://schemas.microsoft.com/office/powerpoint/2010/main" val="2188642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a:t>
            </a:r>
          </a:p>
          <a:p>
            <a:endParaRPr lang="en-US" dirty="0"/>
          </a:p>
          <a:p>
            <a:r>
              <a:rPr lang="en-US" dirty="0"/>
              <a:t>To hire: One lead clinical counselor and one staff psychologist</a:t>
            </a:r>
          </a:p>
          <a:p>
            <a:r>
              <a:rPr lang="en-US" dirty="0"/>
              <a:t>2021-2022 training year: will accept 4 masters students, 3 therapy students, 2 diagnostic students (9 total)</a:t>
            </a:r>
          </a:p>
        </p:txBody>
      </p:sp>
      <p:sp>
        <p:nvSpPr>
          <p:cNvPr id="4" name="Slide Number Placeholder 3"/>
          <p:cNvSpPr>
            <a:spLocks noGrp="1"/>
          </p:cNvSpPr>
          <p:nvPr>
            <p:ph type="sldNum" sz="quarter" idx="5"/>
          </p:nvPr>
        </p:nvSpPr>
        <p:spPr/>
        <p:txBody>
          <a:bodyPr/>
          <a:lstStyle/>
          <a:p>
            <a:fld id="{5EBAEA8C-3EA7-49E5-879F-A2A16D604122}" type="slidenum">
              <a:rPr lang="en-US" smtClean="0"/>
              <a:t>4</a:t>
            </a:fld>
            <a:endParaRPr lang="en-US"/>
          </a:p>
        </p:txBody>
      </p:sp>
    </p:spTree>
    <p:extLst>
      <p:ext uri="{BB962C8B-B14F-4D97-AF65-F5344CB8AC3E}">
        <p14:creationId xmlns:p14="http://schemas.microsoft.com/office/powerpoint/2010/main" val="382431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dirty="0">
                <a:solidFill>
                  <a:srgbClr val="404040"/>
                </a:solidFill>
              </a:rPr>
              <a:t>Morgan</a:t>
            </a:r>
          </a:p>
          <a:p>
            <a:pPr>
              <a:lnSpc>
                <a:spcPct val="90000"/>
              </a:lnSpc>
            </a:pPr>
            <a:endParaRPr lang="en-US" sz="1200" dirty="0">
              <a:solidFill>
                <a:srgbClr val="404040"/>
              </a:solidFill>
            </a:endParaRPr>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5</a:t>
            </a:fld>
            <a:endParaRPr lang="en-US"/>
          </a:p>
        </p:txBody>
      </p:sp>
    </p:spTree>
    <p:extLst>
      <p:ext uri="{BB962C8B-B14F-4D97-AF65-F5344CB8AC3E}">
        <p14:creationId xmlns:p14="http://schemas.microsoft.com/office/powerpoint/2010/main" val="2591551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p:txBody>
      </p:sp>
      <p:sp>
        <p:nvSpPr>
          <p:cNvPr id="4" name="Slide Number Placeholder 3"/>
          <p:cNvSpPr>
            <a:spLocks noGrp="1"/>
          </p:cNvSpPr>
          <p:nvPr>
            <p:ph type="sldNum" sz="quarter" idx="5"/>
          </p:nvPr>
        </p:nvSpPr>
        <p:spPr/>
        <p:txBody>
          <a:bodyPr/>
          <a:lstStyle/>
          <a:p>
            <a:fld id="{5EBAEA8C-3EA7-49E5-879F-A2A16D604122}" type="slidenum">
              <a:rPr lang="en-US" smtClean="0"/>
              <a:t>6</a:t>
            </a:fld>
            <a:endParaRPr lang="en-US"/>
          </a:p>
        </p:txBody>
      </p:sp>
    </p:spTree>
    <p:extLst>
      <p:ext uri="{BB962C8B-B14F-4D97-AF65-F5344CB8AC3E}">
        <p14:creationId xmlns:p14="http://schemas.microsoft.com/office/powerpoint/2010/main" val="585009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a:p>
            <a:endParaRPr lang="en-US" dirty="0"/>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7</a:t>
            </a:fld>
            <a:endParaRPr lang="en-US"/>
          </a:p>
        </p:txBody>
      </p:sp>
    </p:spTree>
    <p:extLst>
      <p:ext uri="{BB962C8B-B14F-4D97-AF65-F5344CB8AC3E}">
        <p14:creationId xmlns:p14="http://schemas.microsoft.com/office/powerpoint/2010/main" val="4274244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a:p>
            <a:endParaRPr lang="en-US" dirty="0"/>
          </a:p>
          <a:p>
            <a:r>
              <a:rPr lang="en-US" dirty="0"/>
              <a:t>*treatment is non-linear </a:t>
            </a:r>
          </a:p>
          <a:p>
            <a:r>
              <a:rPr lang="en-US" dirty="0"/>
              <a:t>Anger management can be integrated into individual treatment, but if a court is looking for a formal program and/or group treatment, we do not offer that</a:t>
            </a:r>
          </a:p>
          <a:p>
            <a:r>
              <a:rPr lang="en-US" dirty="0"/>
              <a:t>Similarly, we can assess for substance abuse, but we would refer out for a formal assessment and treatment</a:t>
            </a:r>
          </a:p>
        </p:txBody>
      </p:sp>
      <p:sp>
        <p:nvSpPr>
          <p:cNvPr id="4" name="Slide Number Placeholder 3"/>
          <p:cNvSpPr>
            <a:spLocks noGrp="1"/>
          </p:cNvSpPr>
          <p:nvPr>
            <p:ph type="sldNum" sz="quarter" idx="5"/>
          </p:nvPr>
        </p:nvSpPr>
        <p:spPr/>
        <p:txBody>
          <a:bodyPr/>
          <a:lstStyle/>
          <a:p>
            <a:fld id="{5EBAEA8C-3EA7-49E5-879F-A2A16D604122}" type="slidenum">
              <a:rPr lang="en-US" smtClean="0"/>
              <a:t>8</a:t>
            </a:fld>
            <a:endParaRPr lang="en-US"/>
          </a:p>
        </p:txBody>
      </p:sp>
    </p:spTree>
    <p:extLst>
      <p:ext uri="{BB962C8B-B14F-4D97-AF65-F5344CB8AC3E}">
        <p14:creationId xmlns:p14="http://schemas.microsoft.com/office/powerpoint/2010/main" val="143859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Integration of all family members, custodial and non-custodial</a:t>
            </a:r>
          </a:p>
          <a:p>
            <a:r>
              <a:rPr lang="en-US" dirty="0"/>
              <a:t>Differs from TSV or reunification in that the parties have already been in contact with one another and have an established relationship</a:t>
            </a:r>
          </a:p>
        </p:txBody>
      </p:sp>
      <p:sp>
        <p:nvSpPr>
          <p:cNvPr id="4" name="Slide Number Placeholder 3"/>
          <p:cNvSpPr>
            <a:spLocks noGrp="1"/>
          </p:cNvSpPr>
          <p:nvPr>
            <p:ph type="sldNum" sz="quarter" idx="5"/>
          </p:nvPr>
        </p:nvSpPr>
        <p:spPr/>
        <p:txBody>
          <a:bodyPr/>
          <a:lstStyle/>
          <a:p>
            <a:fld id="{5EBAEA8C-3EA7-49E5-879F-A2A16D604122}" type="slidenum">
              <a:rPr lang="en-US" smtClean="0"/>
              <a:t>9</a:t>
            </a:fld>
            <a:endParaRPr lang="en-US"/>
          </a:p>
        </p:txBody>
      </p:sp>
    </p:spTree>
    <p:extLst>
      <p:ext uri="{BB962C8B-B14F-4D97-AF65-F5344CB8AC3E}">
        <p14:creationId xmlns:p14="http://schemas.microsoft.com/office/powerpoint/2010/main" val="148253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Morgan</a:t>
            </a:r>
          </a:p>
          <a:p>
            <a:endParaRPr lang="en-US" dirty="0"/>
          </a:p>
        </p:txBody>
      </p:sp>
      <p:sp>
        <p:nvSpPr>
          <p:cNvPr id="4" name="Slide Number Placeholder 3"/>
          <p:cNvSpPr>
            <a:spLocks noGrp="1"/>
          </p:cNvSpPr>
          <p:nvPr>
            <p:ph type="sldNum" sz="quarter" idx="5"/>
          </p:nvPr>
        </p:nvSpPr>
        <p:spPr/>
        <p:txBody>
          <a:bodyPr/>
          <a:lstStyle/>
          <a:p>
            <a:fld id="{5EBAEA8C-3EA7-49E5-879F-A2A16D604122}" type="slidenum">
              <a:rPr lang="en-US" smtClean="0"/>
              <a:t>10</a:t>
            </a:fld>
            <a:endParaRPr lang="en-US"/>
          </a:p>
        </p:txBody>
      </p:sp>
    </p:spTree>
    <p:extLst>
      <p:ext uri="{BB962C8B-B14F-4D97-AF65-F5344CB8AC3E}">
        <p14:creationId xmlns:p14="http://schemas.microsoft.com/office/powerpoint/2010/main" val="332776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4/6/2021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4/6/2021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4/6/2021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forensiccenter@thechicagoschool.edu"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BC2B5-F9D8-4686-97E3-45CE9EF461BB}"/>
              </a:ext>
            </a:extLst>
          </p:cNvPr>
          <p:cNvSpPr>
            <a:spLocks noGrp="1"/>
          </p:cNvSpPr>
          <p:nvPr>
            <p:ph type="ctrTitle"/>
          </p:nvPr>
        </p:nvSpPr>
        <p:spPr/>
        <p:txBody>
          <a:bodyPr>
            <a:normAutofit fontScale="90000"/>
          </a:bodyPr>
          <a:lstStyle/>
          <a:p>
            <a:r>
              <a:rPr lang="en-US" cap="none" dirty="0">
                <a:cs typeface="Times New Roman" panose="02020603050405020304" pitchFamily="18" charset="0"/>
              </a:rPr>
              <a:t>The Chicago School Forensic Center &amp; Interwoven Community Counseling Center</a:t>
            </a:r>
          </a:p>
        </p:txBody>
      </p:sp>
      <p:sp>
        <p:nvSpPr>
          <p:cNvPr id="3" name="Subtitle 2">
            <a:extLst>
              <a:ext uri="{FF2B5EF4-FFF2-40B4-BE49-F238E27FC236}">
                <a16:creationId xmlns:a16="http://schemas.microsoft.com/office/drawing/2014/main" id="{0560DF70-5CAA-4782-8F30-446DC3B1192C}"/>
              </a:ext>
            </a:extLst>
          </p:cNvPr>
          <p:cNvSpPr>
            <a:spLocks noGrp="1"/>
          </p:cNvSpPr>
          <p:nvPr>
            <p:ph type="subTitle" idx="1"/>
          </p:nvPr>
        </p:nvSpPr>
        <p:spPr>
          <a:xfrm>
            <a:off x="2695194" y="4352544"/>
            <a:ext cx="6801612" cy="1808770"/>
          </a:xfrm>
        </p:spPr>
        <p:txBody>
          <a:bodyPr>
            <a:normAutofit/>
          </a:bodyPr>
          <a:lstStyle/>
          <a:p>
            <a:r>
              <a:rPr lang="en-US" dirty="0">
                <a:solidFill>
                  <a:schemeClr val="bg1"/>
                </a:solidFill>
                <a:latin typeface="+mj-lt"/>
                <a:cs typeface="Times New Roman" panose="02020603050405020304" pitchFamily="18" charset="0"/>
              </a:rPr>
              <a:t>Morgan Perconti, Psy.D.</a:t>
            </a:r>
          </a:p>
          <a:p>
            <a:r>
              <a:rPr lang="en-US" dirty="0">
                <a:solidFill>
                  <a:schemeClr val="bg1"/>
                </a:solidFill>
                <a:latin typeface="+mj-lt"/>
                <a:cs typeface="Times New Roman" panose="02020603050405020304" pitchFamily="18" charset="0"/>
              </a:rPr>
              <a:t>Rose Artman, B.A.</a:t>
            </a:r>
          </a:p>
          <a:p>
            <a:r>
              <a:rPr lang="en-US" dirty="0">
                <a:solidFill>
                  <a:schemeClr val="bg1"/>
                </a:solidFill>
                <a:latin typeface="+mj-lt"/>
                <a:cs typeface="Times New Roman" panose="02020603050405020304" pitchFamily="18" charset="0"/>
              </a:rPr>
              <a:t>Ana Belmonte, Psy.D.</a:t>
            </a:r>
          </a:p>
          <a:p>
            <a:r>
              <a:rPr lang="en-US" dirty="0">
                <a:solidFill>
                  <a:schemeClr val="bg1"/>
                </a:solidFill>
                <a:latin typeface="+mj-lt"/>
                <a:cs typeface="Times New Roman" panose="02020603050405020304" pitchFamily="18" charset="0"/>
              </a:rPr>
              <a:t>April 7, 2021</a:t>
            </a:r>
          </a:p>
        </p:txBody>
      </p:sp>
    </p:spTree>
    <p:extLst>
      <p:ext uri="{BB962C8B-B14F-4D97-AF65-F5344CB8AC3E}">
        <p14:creationId xmlns:p14="http://schemas.microsoft.com/office/powerpoint/2010/main" val="163606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Co-Parenting Therapy</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06244" y="2085633"/>
            <a:ext cx="8779512" cy="2879256"/>
          </a:xfrm>
        </p:spPr>
        <p:txBody>
          <a:bodyPr>
            <a:normAutofit/>
          </a:bodyPr>
          <a:lstStyle/>
          <a:p>
            <a:pPr>
              <a:lnSpc>
                <a:spcPct val="90000"/>
              </a:lnSpc>
            </a:pPr>
            <a:r>
              <a:rPr lang="en-US" dirty="0">
                <a:solidFill>
                  <a:srgbClr val="404040"/>
                </a:solidFill>
              </a:rPr>
              <a:t>Includes parents/caregivers who will work towards improving their co-parenting relationship in order to improve the overall well-being of the child</a:t>
            </a:r>
          </a:p>
          <a:p>
            <a:pPr>
              <a:lnSpc>
                <a:spcPct val="90000"/>
              </a:lnSpc>
            </a:pPr>
            <a:r>
              <a:rPr lang="en-US" dirty="0">
                <a:solidFill>
                  <a:srgbClr val="404040"/>
                </a:solidFill>
              </a:rPr>
              <a:t>Goals may include: </a:t>
            </a:r>
          </a:p>
          <a:p>
            <a:pPr lvl="1">
              <a:lnSpc>
                <a:spcPct val="90000"/>
              </a:lnSpc>
            </a:pPr>
            <a:r>
              <a:rPr lang="en-US" dirty="0">
                <a:solidFill>
                  <a:srgbClr val="404040"/>
                </a:solidFill>
              </a:rPr>
              <a:t>Improve </a:t>
            </a:r>
            <a:r>
              <a:rPr lang="en-US">
                <a:solidFill>
                  <a:srgbClr val="404040"/>
                </a:solidFill>
              </a:rPr>
              <a:t>interpersonal skills </a:t>
            </a:r>
            <a:endParaRPr lang="en-US" dirty="0">
              <a:solidFill>
                <a:srgbClr val="404040"/>
              </a:solidFill>
            </a:endParaRPr>
          </a:p>
          <a:p>
            <a:pPr lvl="1">
              <a:lnSpc>
                <a:spcPct val="90000"/>
              </a:lnSpc>
            </a:pPr>
            <a:r>
              <a:rPr lang="en-US" dirty="0">
                <a:solidFill>
                  <a:srgbClr val="404040"/>
                </a:solidFill>
              </a:rPr>
              <a:t>Build communication skills </a:t>
            </a:r>
          </a:p>
          <a:p>
            <a:pPr lvl="1">
              <a:lnSpc>
                <a:spcPct val="90000"/>
              </a:lnSpc>
            </a:pPr>
            <a:r>
              <a:rPr lang="en-US" dirty="0">
                <a:solidFill>
                  <a:srgbClr val="404040"/>
                </a:solidFill>
              </a:rPr>
              <a:t>Establish ways to support the other parent </a:t>
            </a:r>
          </a:p>
          <a:p>
            <a:pPr lvl="1">
              <a:lnSpc>
                <a:spcPct val="90000"/>
              </a:lnSpc>
            </a:pPr>
            <a:r>
              <a:rPr lang="en-US" dirty="0">
                <a:solidFill>
                  <a:srgbClr val="404040"/>
                </a:solidFill>
              </a:rPr>
              <a:t>Identify aspects of parenting that will most benefit the child</a:t>
            </a:r>
          </a:p>
          <a:p>
            <a:pPr lvl="1">
              <a:lnSpc>
                <a:spcPct val="90000"/>
              </a:lnSpc>
            </a:pPr>
            <a:r>
              <a:rPr lang="en-US" dirty="0">
                <a:solidFill>
                  <a:srgbClr val="404040"/>
                </a:solidFill>
              </a:rPr>
              <a:t>Focus on specific needs of the child</a:t>
            </a:r>
          </a:p>
          <a:p>
            <a:pPr marL="228600" lvl="1" indent="0">
              <a:lnSpc>
                <a:spcPct val="90000"/>
              </a:lnSpc>
              <a:buNone/>
            </a:pPr>
            <a:endParaRPr lang="en-US" sz="1400" dirty="0">
              <a:solidFill>
                <a:srgbClr val="404040"/>
              </a:solidFill>
            </a:endParaRPr>
          </a:p>
          <a:p>
            <a:pPr>
              <a:lnSpc>
                <a:spcPct val="90000"/>
              </a:lnSpc>
            </a:pPr>
            <a:endParaRPr lang="en-US" sz="1500" dirty="0">
              <a:solidFill>
                <a:srgbClr val="404040"/>
              </a:solidFill>
            </a:endParaRPr>
          </a:p>
          <a:p>
            <a:pPr marL="0" indent="0">
              <a:lnSpc>
                <a:spcPct val="90000"/>
              </a:lnSpc>
              <a:buNone/>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4D1F31FE-6BF7-41AC-B771-0A88E1720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46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61F2216-AFF2-42F0-B9BB-0589B29CAA2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Therapeutic Supervised Visitation </a:t>
            </a:r>
            <a:br>
              <a:rPr lang="en-US" dirty="0"/>
            </a:br>
            <a:r>
              <a:rPr lang="en-US" dirty="0"/>
              <a:t>(TSV)</a:t>
            </a:r>
          </a:p>
        </p:txBody>
      </p:sp>
      <p:sp>
        <p:nvSpPr>
          <p:cNvPr id="5" name="Content Placeholder 4">
            <a:extLst>
              <a:ext uri="{FF2B5EF4-FFF2-40B4-BE49-F238E27FC236}">
                <a16:creationId xmlns:a16="http://schemas.microsoft.com/office/drawing/2014/main" id="{429E8A85-9FB6-4EE6-973C-9650E2555477}"/>
              </a:ext>
            </a:extLst>
          </p:cNvPr>
          <p:cNvSpPr>
            <a:spLocks noGrp="1"/>
          </p:cNvSpPr>
          <p:nvPr>
            <p:ph idx="1"/>
          </p:nvPr>
        </p:nvSpPr>
        <p:spPr>
          <a:xfrm>
            <a:off x="1706244" y="1926154"/>
            <a:ext cx="8779512" cy="3168359"/>
          </a:xfrm>
        </p:spPr>
        <p:txBody>
          <a:bodyPr>
            <a:normAutofit fontScale="92500" lnSpcReduction="20000"/>
          </a:bodyPr>
          <a:lstStyle/>
          <a:p>
            <a:r>
              <a:rPr lang="en-US" dirty="0">
                <a:solidFill>
                  <a:srgbClr val="404040"/>
                </a:solidFill>
              </a:rPr>
              <a:t>Allows non-custodial parents to have parenting time with their children in a structured environment and under the supervision of a mental health provider.</a:t>
            </a:r>
          </a:p>
          <a:p>
            <a:r>
              <a:rPr lang="en-US" dirty="0">
                <a:solidFill>
                  <a:srgbClr val="404040"/>
                </a:solidFill>
              </a:rPr>
              <a:t>Primary goal: to foster a healthier relationship between the child and parent </a:t>
            </a:r>
          </a:p>
          <a:p>
            <a:r>
              <a:rPr lang="en-US" dirty="0">
                <a:solidFill>
                  <a:srgbClr val="404040"/>
                </a:solidFill>
              </a:rPr>
              <a:t>While treatment is focused on non-custodial parent and child, the custodial parent is an integral part of the process as well</a:t>
            </a:r>
          </a:p>
          <a:p>
            <a:pPr lvl="1"/>
            <a:r>
              <a:rPr lang="en-US" dirty="0">
                <a:solidFill>
                  <a:srgbClr val="404040"/>
                </a:solidFill>
              </a:rPr>
              <a:t>It can be helpful to include all family members (custodial and non-custodial parents/guardians, and children) on court orders for TSV to increase participation, particularly on the part of custodial parents</a:t>
            </a:r>
          </a:p>
          <a:p>
            <a:r>
              <a:rPr lang="en-US" dirty="0">
                <a:solidFill>
                  <a:srgbClr val="404040"/>
                </a:solidFill>
              </a:rPr>
              <a:t>Our TSV process includes an assessment period with all parties before any meetings between parent and child</a:t>
            </a:r>
          </a:p>
          <a:p>
            <a:pPr lvl="1"/>
            <a:r>
              <a:rPr lang="en-US" dirty="0">
                <a:solidFill>
                  <a:srgbClr val="404040"/>
                </a:solidFill>
              </a:rPr>
              <a:t>It can be beneficial to let your clients/potential referrals know about this up front as many parents hope they will begin seeing their child immediately when services begin</a:t>
            </a:r>
          </a:p>
        </p:txBody>
      </p:sp>
      <p:pic>
        <p:nvPicPr>
          <p:cNvPr id="8" name="x_x_Picture 1" descr="image001">
            <a:extLst>
              <a:ext uri="{FF2B5EF4-FFF2-40B4-BE49-F238E27FC236}">
                <a16:creationId xmlns:a16="http://schemas.microsoft.com/office/drawing/2014/main" id="{D232421F-0474-4C7D-8E4E-28D3DD94FE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6365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61F2216-AFF2-42F0-B9BB-0589B29CAA2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Reunification Therapy </a:t>
            </a:r>
            <a:endParaRPr lang="en-US" dirty="0"/>
          </a:p>
        </p:txBody>
      </p:sp>
      <p:sp>
        <p:nvSpPr>
          <p:cNvPr id="5" name="Content Placeholder 4">
            <a:extLst>
              <a:ext uri="{FF2B5EF4-FFF2-40B4-BE49-F238E27FC236}">
                <a16:creationId xmlns:a16="http://schemas.microsoft.com/office/drawing/2014/main" id="{429E8A85-9FB6-4EE6-973C-9650E2555477}"/>
              </a:ext>
            </a:extLst>
          </p:cNvPr>
          <p:cNvSpPr>
            <a:spLocks noGrp="1"/>
          </p:cNvSpPr>
          <p:nvPr>
            <p:ph idx="1"/>
          </p:nvPr>
        </p:nvSpPr>
        <p:spPr>
          <a:xfrm>
            <a:off x="1706244" y="2085633"/>
            <a:ext cx="8779512" cy="2879256"/>
          </a:xfrm>
        </p:spPr>
        <p:txBody>
          <a:bodyPr>
            <a:normAutofit/>
          </a:bodyPr>
          <a:lstStyle/>
          <a:p>
            <a:r>
              <a:rPr lang="en-US" dirty="0">
                <a:solidFill>
                  <a:srgbClr val="000000"/>
                </a:solidFill>
              </a:rPr>
              <a:t>P</a:t>
            </a:r>
            <a:r>
              <a:rPr lang="en-US" b="0" i="0" dirty="0">
                <a:solidFill>
                  <a:srgbClr val="000000"/>
                </a:solidFill>
                <a:effectLst/>
              </a:rPr>
              <a:t>rovides the opportunity for an estranged child and parent to reconnect and develop healthy interactions</a:t>
            </a:r>
          </a:p>
          <a:p>
            <a:r>
              <a:rPr lang="en-US" dirty="0">
                <a:solidFill>
                  <a:srgbClr val="000000"/>
                </a:solidFill>
              </a:rPr>
              <a:t>Similar to TSV, we begin this process with an assessment of all parties involved</a:t>
            </a:r>
          </a:p>
          <a:p>
            <a:r>
              <a:rPr lang="en-US" dirty="0">
                <a:solidFill>
                  <a:srgbClr val="000000"/>
                </a:solidFill>
              </a:rPr>
              <a:t>Reunification therapy involves a deeper level of therapeutic intervention than TSV</a:t>
            </a:r>
            <a:endParaRPr lang="en-US" dirty="0">
              <a:solidFill>
                <a:srgbClr val="404040"/>
              </a:solidFill>
            </a:endParaRPr>
          </a:p>
        </p:txBody>
      </p:sp>
      <p:pic>
        <p:nvPicPr>
          <p:cNvPr id="8" name="x_x_Picture 1" descr="image001">
            <a:extLst>
              <a:ext uri="{FF2B5EF4-FFF2-40B4-BE49-F238E27FC236}">
                <a16:creationId xmlns:a16="http://schemas.microsoft.com/office/drawing/2014/main" id="{D232421F-0474-4C7D-8E4E-28D3DD94FE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323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C6DBE18F-DE46-433D-9215-745DD370190F}"/>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Communication With Referral Parties</a:t>
            </a:r>
          </a:p>
        </p:txBody>
      </p:sp>
      <p:sp>
        <p:nvSpPr>
          <p:cNvPr id="16" name="Content Placeholder 15">
            <a:extLst>
              <a:ext uri="{FF2B5EF4-FFF2-40B4-BE49-F238E27FC236}">
                <a16:creationId xmlns:a16="http://schemas.microsoft.com/office/drawing/2014/main" id="{AA7E0B6D-80CF-4914-8ADB-C80CA5A5B014}"/>
              </a:ext>
            </a:extLst>
          </p:cNvPr>
          <p:cNvSpPr>
            <a:spLocks noGrp="1"/>
          </p:cNvSpPr>
          <p:nvPr>
            <p:ph idx="1"/>
          </p:nvPr>
        </p:nvSpPr>
        <p:spPr>
          <a:xfrm>
            <a:off x="1706244" y="1840883"/>
            <a:ext cx="8779512" cy="3407229"/>
          </a:xfrm>
        </p:spPr>
        <p:txBody>
          <a:bodyPr>
            <a:normAutofit fontScale="92500" lnSpcReduction="10000"/>
          </a:bodyPr>
          <a:lstStyle/>
          <a:p>
            <a:r>
              <a:rPr lang="en-US" dirty="0"/>
              <a:t>Treatment providers will engage in ongoing communication with referral parties</a:t>
            </a:r>
          </a:p>
          <a:p>
            <a:pPr lvl="1"/>
            <a:r>
              <a:rPr lang="en-US" dirty="0"/>
              <a:t>Treatment providers will typically reach out to referral parties at the outset of treatment to introduce themselves and obtain additional information not in the referral packet</a:t>
            </a:r>
          </a:p>
          <a:p>
            <a:r>
              <a:rPr lang="en-US" dirty="0"/>
              <a:t>GALs may be contacted by email/phone to discuss client issues/troubleshoot</a:t>
            </a:r>
          </a:p>
          <a:p>
            <a:pPr lvl="1"/>
            <a:r>
              <a:rPr lang="en-US" dirty="0"/>
              <a:t>Communication between treatment providers and referral parties can be a two-way relationship- treatment providers and/or their supervisors can be contacted by referral parties for additional information as well</a:t>
            </a:r>
          </a:p>
          <a:p>
            <a:r>
              <a:rPr lang="en-US" dirty="0"/>
              <a:t>Status letters will be submitted to the court on a regular basis </a:t>
            </a:r>
          </a:p>
          <a:p>
            <a:pPr lvl="1"/>
            <a:r>
              <a:rPr lang="en-US" dirty="0"/>
              <a:t>We monitor court dates through Cook County’s public access system and will submit a status update for each court date</a:t>
            </a:r>
          </a:p>
          <a:p>
            <a:pPr lvl="1"/>
            <a:r>
              <a:rPr lang="en-US" dirty="0"/>
              <a:t>If additional information is needed, please contact the treatment provider</a:t>
            </a:r>
          </a:p>
          <a:p>
            <a:endParaRPr lang="en-US" dirty="0">
              <a:solidFill>
                <a:srgbClr val="404040"/>
              </a:solidFill>
            </a:endParaRPr>
          </a:p>
        </p:txBody>
      </p:sp>
      <p:pic>
        <p:nvPicPr>
          <p:cNvPr id="7" name="x_x_Picture 1" descr="image001">
            <a:extLst>
              <a:ext uri="{FF2B5EF4-FFF2-40B4-BE49-F238E27FC236}">
                <a16:creationId xmlns:a16="http://schemas.microsoft.com/office/drawing/2014/main" id="{CC481A4E-DA45-4983-BDB9-CFA51BA8F6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605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Psychological Evaluations </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06244" y="1879557"/>
            <a:ext cx="8779512" cy="3098885"/>
          </a:xfrm>
        </p:spPr>
        <p:txBody>
          <a:bodyPr>
            <a:normAutofit lnSpcReduction="10000"/>
          </a:bodyPr>
          <a:lstStyle/>
          <a:p>
            <a:pPr>
              <a:lnSpc>
                <a:spcPct val="90000"/>
              </a:lnSpc>
            </a:pPr>
            <a:r>
              <a:rPr lang="en-US" sz="1500" dirty="0">
                <a:solidFill>
                  <a:srgbClr val="404040"/>
                </a:solidFill>
              </a:rPr>
              <a:t>A psychological evaluation typically consists of a (1) clinical interview; (2) psychological testing for purposes of diagnosis clarification, risk assessment, and treatment planning; and (3) a review of records. </a:t>
            </a:r>
          </a:p>
          <a:p>
            <a:pPr lvl="1">
              <a:lnSpc>
                <a:spcPct val="90000"/>
              </a:lnSpc>
            </a:pPr>
            <a:r>
              <a:rPr lang="en-US" sz="1300" dirty="0">
                <a:solidFill>
                  <a:srgbClr val="404040"/>
                </a:solidFill>
              </a:rPr>
              <a:t>Clinical Interview – personal background history</a:t>
            </a:r>
          </a:p>
          <a:p>
            <a:pPr lvl="1">
              <a:lnSpc>
                <a:spcPct val="90000"/>
              </a:lnSpc>
            </a:pPr>
            <a:r>
              <a:rPr lang="en-US" sz="1300" dirty="0">
                <a:solidFill>
                  <a:srgbClr val="404040"/>
                </a:solidFill>
              </a:rPr>
              <a:t>Psychological Testing – cognitive, intellectual, and socioemotional functioning</a:t>
            </a:r>
          </a:p>
          <a:p>
            <a:pPr lvl="1">
              <a:lnSpc>
                <a:spcPct val="90000"/>
              </a:lnSpc>
            </a:pPr>
            <a:r>
              <a:rPr lang="en-US" sz="1300" dirty="0">
                <a:solidFill>
                  <a:srgbClr val="404040"/>
                </a:solidFill>
              </a:rPr>
              <a:t>Record Review- court, police, medical, mental health, and other records or collateral interviews; standard practice for forensic evaluations per our ethical guidelines</a:t>
            </a:r>
          </a:p>
          <a:p>
            <a:pPr>
              <a:lnSpc>
                <a:spcPct val="90000"/>
              </a:lnSpc>
            </a:pPr>
            <a:r>
              <a:rPr lang="en-US" sz="1500" dirty="0">
                <a:solidFill>
                  <a:srgbClr val="404040"/>
                </a:solidFill>
              </a:rPr>
              <a:t>When referring clients, it is helpful to submit any/all court records that you are able so we can best assign the case.  Additionally, providing any other records (e.g.- DCFS, police reports, etc.) that you have access to when you submit the referral is extremely helpful.</a:t>
            </a:r>
          </a:p>
          <a:p>
            <a:pPr lvl="1">
              <a:lnSpc>
                <a:spcPct val="90000"/>
              </a:lnSpc>
            </a:pPr>
            <a:r>
              <a:rPr lang="en-US" sz="1300" dirty="0">
                <a:solidFill>
                  <a:srgbClr val="404040"/>
                </a:solidFill>
              </a:rPr>
              <a:t>Difficulty obtaining third-party collateral data is the most frequent reason reports are delayed</a:t>
            </a:r>
          </a:p>
          <a:p>
            <a:pPr lvl="1">
              <a:lnSpc>
                <a:spcPct val="90000"/>
              </a:lnSpc>
            </a:pPr>
            <a:r>
              <a:rPr lang="en-US" sz="1300" dirty="0">
                <a:solidFill>
                  <a:srgbClr val="404040"/>
                </a:solidFill>
              </a:rPr>
              <a:t>Knowing the full scope of the case up front can also assist in facilitating the interview process with the client so we can obtain as much data as possible</a:t>
            </a:r>
          </a:p>
          <a:p>
            <a:pPr>
              <a:lnSpc>
                <a:spcPct val="90000"/>
              </a:lnSpc>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44DE5790-D892-46E6-AFC5-A32776CE59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0474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Psychological Evaluations </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06244" y="1879557"/>
            <a:ext cx="8779512" cy="3098885"/>
          </a:xfrm>
        </p:spPr>
        <p:txBody>
          <a:bodyPr>
            <a:normAutofit fontScale="92500" lnSpcReduction="20000"/>
          </a:bodyPr>
          <a:lstStyle/>
          <a:p>
            <a:pPr>
              <a:lnSpc>
                <a:spcPct val="90000"/>
              </a:lnSpc>
            </a:pPr>
            <a:r>
              <a:rPr lang="en-US" sz="1500" dirty="0">
                <a:solidFill>
                  <a:srgbClr val="404040"/>
                </a:solidFill>
              </a:rPr>
              <a:t>Can be self-referred or court-ordered (e.g. IL Supreme Court Rule 215 and parenting capacity evaluations).</a:t>
            </a:r>
          </a:p>
          <a:p>
            <a:pPr lvl="1">
              <a:lnSpc>
                <a:spcPct val="90000"/>
              </a:lnSpc>
            </a:pPr>
            <a:r>
              <a:rPr lang="en-US" sz="1300" dirty="0">
                <a:solidFill>
                  <a:srgbClr val="404040"/>
                </a:solidFill>
              </a:rPr>
              <a:t>There are limitations to our ability to release information to the court and/or GAL if the party is not court-ordered</a:t>
            </a:r>
          </a:p>
          <a:p>
            <a:pPr>
              <a:lnSpc>
                <a:spcPct val="90000"/>
              </a:lnSpc>
            </a:pPr>
            <a:r>
              <a:rPr lang="en-US" sz="1500" b="1" u="sng" dirty="0">
                <a:solidFill>
                  <a:srgbClr val="404040"/>
                </a:solidFill>
              </a:rPr>
              <a:t>TFC does not conduct child custody evaluations or 604(b) evaluations.</a:t>
            </a:r>
          </a:p>
          <a:p>
            <a:pPr lvl="1">
              <a:lnSpc>
                <a:spcPct val="90000"/>
              </a:lnSpc>
            </a:pPr>
            <a:r>
              <a:rPr lang="en-US" sz="1300" dirty="0">
                <a:solidFill>
                  <a:srgbClr val="404040"/>
                </a:solidFill>
              </a:rPr>
              <a:t>We do not have the staffing capacity in order to take referrals for these evaluations</a:t>
            </a:r>
          </a:p>
          <a:p>
            <a:pPr>
              <a:lnSpc>
                <a:spcPct val="90000"/>
              </a:lnSpc>
            </a:pPr>
            <a:r>
              <a:rPr lang="en-US" sz="1500" dirty="0">
                <a:solidFill>
                  <a:srgbClr val="404040"/>
                </a:solidFill>
              </a:rPr>
              <a:t>Approximately 4 to 8 hours, scheduled across multiple sessions</a:t>
            </a:r>
          </a:p>
          <a:p>
            <a:pPr lvl="1">
              <a:lnSpc>
                <a:spcPct val="90000"/>
              </a:lnSpc>
            </a:pPr>
            <a:r>
              <a:rPr lang="en-US" sz="1300" dirty="0">
                <a:solidFill>
                  <a:srgbClr val="404040"/>
                </a:solidFill>
              </a:rPr>
              <a:t>It can be helpful for referring parties to inform their clients about the typical timeframe for evaluations</a:t>
            </a:r>
          </a:p>
          <a:p>
            <a:pPr>
              <a:lnSpc>
                <a:spcPct val="90000"/>
              </a:lnSpc>
            </a:pPr>
            <a:r>
              <a:rPr lang="en-US" sz="1500" dirty="0">
                <a:solidFill>
                  <a:srgbClr val="404040"/>
                </a:solidFill>
              </a:rPr>
              <a:t>Reports are typically completed within 8-10 weeks of last meeting with client</a:t>
            </a:r>
          </a:p>
          <a:p>
            <a:pPr lvl="1">
              <a:lnSpc>
                <a:spcPct val="90000"/>
              </a:lnSpc>
            </a:pPr>
            <a:r>
              <a:rPr lang="en-US" sz="1300" dirty="0">
                <a:solidFill>
                  <a:srgbClr val="404040"/>
                </a:solidFill>
              </a:rPr>
              <a:t>Can be delayed for many reasons, most often due to not getting requested records from hospitals or other agencies</a:t>
            </a:r>
          </a:p>
          <a:p>
            <a:pPr lvl="1">
              <a:lnSpc>
                <a:spcPct val="90000"/>
              </a:lnSpc>
            </a:pPr>
            <a:r>
              <a:rPr lang="en-US" sz="1300" dirty="0">
                <a:solidFill>
                  <a:srgbClr val="404040"/>
                </a:solidFill>
              </a:rPr>
              <a:t>At times more time is needed to complete our reports due to the intense supervision process with our student trainees</a:t>
            </a:r>
          </a:p>
          <a:p>
            <a:pPr>
              <a:lnSpc>
                <a:spcPct val="90000"/>
              </a:lnSpc>
            </a:pPr>
            <a:r>
              <a:rPr lang="en-US" sz="1500" dirty="0">
                <a:solidFill>
                  <a:srgbClr val="404040"/>
                </a:solidFill>
              </a:rPr>
              <a:t>TFC </a:t>
            </a:r>
            <a:r>
              <a:rPr lang="en-US" sz="1500" u="sng" dirty="0">
                <a:solidFill>
                  <a:srgbClr val="404040"/>
                </a:solidFill>
              </a:rPr>
              <a:t>does not</a:t>
            </a:r>
            <a:r>
              <a:rPr lang="en-US" sz="1500" dirty="0">
                <a:solidFill>
                  <a:srgbClr val="404040"/>
                </a:solidFill>
              </a:rPr>
              <a:t> offer psychiatric service</a:t>
            </a:r>
          </a:p>
          <a:p>
            <a:pPr lvl="1">
              <a:lnSpc>
                <a:spcPct val="90000"/>
              </a:lnSpc>
            </a:pPr>
            <a:r>
              <a:rPr lang="en-US" sz="1300" dirty="0">
                <a:solidFill>
                  <a:srgbClr val="404040"/>
                </a:solidFill>
              </a:rPr>
              <a:t>Treatment recommendations may include a psychiatric referral, but the center does not have a psychiatrist on staff who can prescribe medication.</a:t>
            </a:r>
          </a:p>
          <a:p>
            <a:pPr>
              <a:lnSpc>
                <a:spcPct val="90000"/>
              </a:lnSpc>
            </a:pPr>
            <a:endParaRPr lang="en-US" sz="1500" dirty="0">
              <a:solidFill>
                <a:srgbClr val="404040"/>
              </a:solidFill>
            </a:endParaRPr>
          </a:p>
          <a:p>
            <a:pPr>
              <a:lnSpc>
                <a:spcPct val="90000"/>
              </a:lnSpc>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44DE5790-D892-46E6-AFC5-A32776CE59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1978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E22A15-1651-4789-B717-8E5126F3D26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Telehealth Services</a:t>
            </a:r>
          </a:p>
        </p:txBody>
      </p:sp>
      <p:sp>
        <p:nvSpPr>
          <p:cNvPr id="4" name="Content Placeholder 3">
            <a:extLst>
              <a:ext uri="{FF2B5EF4-FFF2-40B4-BE49-F238E27FC236}">
                <a16:creationId xmlns:a16="http://schemas.microsoft.com/office/drawing/2014/main" id="{10E6B83B-570B-409D-BEF9-EB523C296520}"/>
              </a:ext>
            </a:extLst>
          </p:cNvPr>
          <p:cNvSpPr>
            <a:spLocks noGrp="1"/>
          </p:cNvSpPr>
          <p:nvPr>
            <p:ph idx="1"/>
          </p:nvPr>
        </p:nvSpPr>
        <p:spPr>
          <a:xfrm>
            <a:off x="1787252" y="1989372"/>
            <a:ext cx="8779512" cy="2879256"/>
          </a:xfrm>
        </p:spPr>
        <p:txBody>
          <a:bodyPr>
            <a:normAutofit fontScale="85000" lnSpcReduction="10000"/>
          </a:bodyPr>
          <a:lstStyle/>
          <a:p>
            <a:r>
              <a:rPr lang="en-US" dirty="0">
                <a:solidFill>
                  <a:srgbClr val="404040"/>
                </a:solidFill>
              </a:rPr>
              <a:t>TFC utilizes HIPAA-compliant software Zoom to conduct services via telehealth. </a:t>
            </a:r>
          </a:p>
          <a:p>
            <a:r>
              <a:rPr lang="en-US" dirty="0">
                <a:solidFill>
                  <a:srgbClr val="404040"/>
                </a:solidFill>
              </a:rPr>
              <a:t>Telehealth services include therapy, intake assessments, fitness restoration, and some diagnostic testing.</a:t>
            </a:r>
          </a:p>
          <a:p>
            <a:pPr lvl="1"/>
            <a:r>
              <a:rPr lang="en-US" dirty="0">
                <a:solidFill>
                  <a:srgbClr val="404040"/>
                </a:solidFill>
              </a:rPr>
              <a:t>Some testing requires an in-person meeting- currently we do this in a non-contact manner where the client and clinician are in separate rooms connected via Zoom and a two-way mirror so the clinician can see into the client’s room</a:t>
            </a:r>
          </a:p>
          <a:p>
            <a:r>
              <a:rPr lang="en-US" dirty="0">
                <a:solidFill>
                  <a:srgbClr val="404040"/>
                </a:solidFill>
              </a:rPr>
              <a:t>If access to technology is limited, arrangements may be made with the client’s attorney, although in-person services are available on an as-needed basis. </a:t>
            </a:r>
          </a:p>
          <a:p>
            <a:r>
              <a:rPr lang="en-US" dirty="0">
                <a:solidFill>
                  <a:srgbClr val="404040"/>
                </a:solidFill>
              </a:rPr>
              <a:t>Any changes to our provision of services is dictated by CDC guidelines and our school’s Return to Work plan</a:t>
            </a:r>
          </a:p>
          <a:p>
            <a:pPr lvl="1"/>
            <a:r>
              <a:rPr lang="en-US" dirty="0">
                <a:solidFill>
                  <a:srgbClr val="404040"/>
                </a:solidFill>
              </a:rPr>
              <a:t>We will likely continue to offer telehealth services even if we resume pre-COVID operations</a:t>
            </a:r>
          </a:p>
          <a:p>
            <a:endParaRPr lang="en-US" dirty="0">
              <a:solidFill>
                <a:srgbClr val="404040"/>
              </a:solidFill>
            </a:endParaRPr>
          </a:p>
        </p:txBody>
      </p:sp>
      <p:pic>
        <p:nvPicPr>
          <p:cNvPr id="7" name="x_x_Picture 1" descr="image001">
            <a:extLst>
              <a:ext uri="{FF2B5EF4-FFF2-40B4-BE49-F238E27FC236}">
                <a16:creationId xmlns:a16="http://schemas.microsoft.com/office/drawing/2014/main" id="{B0E3D48D-E864-47C3-B306-12A39FB3B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9235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E22A15-1651-4789-B717-8E5126F3D26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Student Training </a:t>
            </a:r>
          </a:p>
        </p:txBody>
      </p:sp>
      <p:sp>
        <p:nvSpPr>
          <p:cNvPr id="4" name="Content Placeholder 3">
            <a:extLst>
              <a:ext uri="{FF2B5EF4-FFF2-40B4-BE49-F238E27FC236}">
                <a16:creationId xmlns:a16="http://schemas.microsoft.com/office/drawing/2014/main" id="{10E6B83B-570B-409D-BEF9-EB523C296520}"/>
              </a:ext>
            </a:extLst>
          </p:cNvPr>
          <p:cNvSpPr>
            <a:spLocks noGrp="1"/>
          </p:cNvSpPr>
          <p:nvPr>
            <p:ph idx="1"/>
          </p:nvPr>
        </p:nvSpPr>
        <p:spPr>
          <a:xfrm>
            <a:off x="1706062" y="2291262"/>
            <a:ext cx="8779512" cy="2879256"/>
          </a:xfrm>
        </p:spPr>
        <p:txBody>
          <a:bodyPr>
            <a:normAutofit/>
          </a:bodyPr>
          <a:lstStyle/>
          <a:p>
            <a:r>
              <a:rPr lang="en-US" dirty="0">
                <a:solidFill>
                  <a:srgbClr val="404040"/>
                </a:solidFill>
              </a:rPr>
              <a:t>Masters- and doctoral-level students are the primary treatment providers and evaluators, guided by the clinical supervision of a staff psychologist.</a:t>
            </a:r>
          </a:p>
          <a:p>
            <a:r>
              <a:rPr lang="en-US" dirty="0">
                <a:solidFill>
                  <a:srgbClr val="404040"/>
                </a:solidFill>
              </a:rPr>
              <a:t>Trainees gain experience working across a wide range of caseloads, including individuals, couples, therapy, and fitness restoration. </a:t>
            </a:r>
          </a:p>
        </p:txBody>
      </p:sp>
      <p:pic>
        <p:nvPicPr>
          <p:cNvPr id="8" name="x_x_Picture 1" descr="image001">
            <a:extLst>
              <a:ext uri="{FF2B5EF4-FFF2-40B4-BE49-F238E27FC236}">
                <a16:creationId xmlns:a16="http://schemas.microsoft.com/office/drawing/2014/main" id="{639BBF9A-B888-4A79-843C-DE6D5E5C6F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9598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B88031-E661-47D5-B39C-B51D0AE42E74}"/>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Payment</a:t>
            </a:r>
          </a:p>
        </p:txBody>
      </p:sp>
      <p:sp>
        <p:nvSpPr>
          <p:cNvPr id="5" name="Content Placeholder 4">
            <a:extLst>
              <a:ext uri="{FF2B5EF4-FFF2-40B4-BE49-F238E27FC236}">
                <a16:creationId xmlns:a16="http://schemas.microsoft.com/office/drawing/2014/main" id="{2FCB4FB1-A532-4916-975A-90546903760A}"/>
              </a:ext>
            </a:extLst>
          </p:cNvPr>
          <p:cNvSpPr>
            <a:spLocks noGrp="1"/>
          </p:cNvSpPr>
          <p:nvPr>
            <p:ph idx="1"/>
          </p:nvPr>
        </p:nvSpPr>
        <p:spPr>
          <a:xfrm>
            <a:off x="1706244" y="1989372"/>
            <a:ext cx="8779512" cy="2879256"/>
          </a:xfrm>
        </p:spPr>
        <p:txBody>
          <a:bodyPr>
            <a:normAutofit/>
          </a:bodyPr>
          <a:lstStyle/>
          <a:p>
            <a:r>
              <a:rPr lang="en-US" dirty="0"/>
              <a:t>We accept the following insurance plans:</a:t>
            </a:r>
          </a:p>
          <a:p>
            <a:pPr lvl="1"/>
            <a:r>
              <a:rPr lang="en-US" dirty="0">
                <a:solidFill>
                  <a:schemeClr val="tx1"/>
                </a:solidFill>
              </a:rPr>
              <a:t>Illinois Medicaid plans (all MCOs)</a:t>
            </a:r>
          </a:p>
          <a:p>
            <a:pPr lvl="1"/>
            <a:r>
              <a:rPr lang="en-US" dirty="0">
                <a:solidFill>
                  <a:schemeClr val="tx1"/>
                </a:solidFill>
              </a:rPr>
              <a:t>Blue Cross/Blue Shield PPO</a:t>
            </a:r>
          </a:p>
          <a:p>
            <a:pPr lvl="1"/>
            <a:r>
              <a:rPr lang="en-US" dirty="0">
                <a:solidFill>
                  <a:schemeClr val="tx1"/>
                </a:solidFill>
              </a:rPr>
              <a:t>Aetna PPO</a:t>
            </a:r>
          </a:p>
          <a:p>
            <a:pPr lvl="1"/>
            <a:r>
              <a:rPr lang="en-US" dirty="0">
                <a:solidFill>
                  <a:schemeClr val="tx1"/>
                </a:solidFill>
              </a:rPr>
              <a:t>United Healthcare PPO</a:t>
            </a:r>
          </a:p>
          <a:p>
            <a:r>
              <a:rPr lang="en-US" dirty="0">
                <a:solidFill>
                  <a:schemeClr val="tx1"/>
                </a:solidFill>
              </a:rPr>
              <a:t>For self-pay clients, a sliding scale method is applied to set fees based on income and household size (i.e., number of dependents, spouse) and a graduated percentage reduction in fees based upon the Federal Poverty Level (FPL). </a:t>
            </a:r>
          </a:p>
        </p:txBody>
      </p:sp>
      <p:pic>
        <p:nvPicPr>
          <p:cNvPr id="8" name="x_x_Picture 1" descr="image001">
            <a:extLst>
              <a:ext uri="{FF2B5EF4-FFF2-40B4-BE49-F238E27FC236}">
                <a16:creationId xmlns:a16="http://schemas.microsoft.com/office/drawing/2014/main" id="{04F0EF06-81EB-434E-A656-1AC0FC466E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7932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557083-6020-4A5F-8439-7BCE8178D6A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How To Decide What Service Is Needed</a:t>
            </a:r>
          </a:p>
        </p:txBody>
      </p:sp>
      <p:sp>
        <p:nvSpPr>
          <p:cNvPr id="3" name="Content Placeholder 2">
            <a:extLst>
              <a:ext uri="{FF2B5EF4-FFF2-40B4-BE49-F238E27FC236}">
                <a16:creationId xmlns:a16="http://schemas.microsoft.com/office/drawing/2014/main" id="{DF2419CE-AB62-46C5-B085-7F78244194F1}"/>
              </a:ext>
            </a:extLst>
          </p:cNvPr>
          <p:cNvSpPr>
            <a:spLocks noGrp="1"/>
          </p:cNvSpPr>
          <p:nvPr>
            <p:ph idx="1"/>
          </p:nvPr>
        </p:nvSpPr>
        <p:spPr>
          <a:xfrm>
            <a:off x="1706244" y="1843590"/>
            <a:ext cx="8779512" cy="3322857"/>
          </a:xfrm>
        </p:spPr>
        <p:txBody>
          <a:bodyPr>
            <a:normAutofit fontScale="92500" lnSpcReduction="20000"/>
          </a:bodyPr>
          <a:lstStyle/>
          <a:p>
            <a:r>
              <a:rPr lang="en-US" dirty="0">
                <a:solidFill>
                  <a:srgbClr val="404040"/>
                </a:solidFill>
              </a:rPr>
              <a:t>If you are not sure, give us a call! Our clinicians are always happy to consult and assist in determining the best course of action.</a:t>
            </a:r>
          </a:p>
          <a:p>
            <a:r>
              <a:rPr lang="en-US" dirty="0">
                <a:solidFill>
                  <a:srgbClr val="404040"/>
                </a:solidFill>
              </a:rPr>
              <a:t>Also, if you are not sure, you can refer a client for a mental health assessment for us to do an in-depth interview and assessment of potential treatment needs</a:t>
            </a:r>
          </a:p>
          <a:p>
            <a:r>
              <a:rPr lang="en-US" dirty="0">
                <a:solidFill>
                  <a:srgbClr val="404040"/>
                </a:solidFill>
              </a:rPr>
              <a:t>If parents and children already have regular contact with each other, but conflict remains, family therapy can help! </a:t>
            </a:r>
          </a:p>
          <a:p>
            <a:r>
              <a:rPr lang="en-US" dirty="0">
                <a:solidFill>
                  <a:srgbClr val="404040"/>
                </a:solidFill>
              </a:rPr>
              <a:t>If parents and children do not have regular contact with each other, TSV or reunification therapy are likely better options.</a:t>
            </a:r>
          </a:p>
          <a:p>
            <a:pPr lvl="1"/>
            <a:r>
              <a:rPr lang="en-US" dirty="0">
                <a:solidFill>
                  <a:srgbClr val="404040"/>
                </a:solidFill>
              </a:rPr>
              <a:t>Reunification therapy is best for parents and children who have had a prolonged absence from each others’ lives and need to be reintroduced to each other</a:t>
            </a:r>
          </a:p>
          <a:p>
            <a:pPr lvl="1"/>
            <a:r>
              <a:rPr lang="en-US" dirty="0">
                <a:solidFill>
                  <a:srgbClr val="404040"/>
                </a:solidFill>
              </a:rPr>
              <a:t>TSV is beneficial for children and parents who have some contact, but may be at risk for unhealthy relationships, insufficient parenting skills, and/or domestic violence</a:t>
            </a:r>
          </a:p>
        </p:txBody>
      </p:sp>
      <p:pic>
        <p:nvPicPr>
          <p:cNvPr id="7" name="x_x_Picture 1" descr="image001">
            <a:extLst>
              <a:ext uri="{FF2B5EF4-FFF2-40B4-BE49-F238E27FC236}">
                <a16:creationId xmlns:a16="http://schemas.microsoft.com/office/drawing/2014/main" id="{C21A441D-C68B-42D9-8123-6918D39828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177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DB696A-4D8E-4CCA-BA04-A8F8532C5AD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The Forensic Center</a:t>
            </a:r>
            <a:br>
              <a:rPr lang="en-US" cap="none" dirty="0">
                <a:cs typeface="Times New Roman" panose="02020603050405020304" pitchFamily="18" charset="0"/>
              </a:rPr>
            </a:br>
            <a:r>
              <a:rPr lang="en-US" cap="none" dirty="0">
                <a:cs typeface="Times New Roman" panose="02020603050405020304" pitchFamily="18" charset="0"/>
              </a:rPr>
              <a:t>(TFC) </a:t>
            </a:r>
          </a:p>
        </p:txBody>
      </p:sp>
      <p:sp>
        <p:nvSpPr>
          <p:cNvPr id="3" name="Content Placeholder 2">
            <a:extLst>
              <a:ext uri="{FF2B5EF4-FFF2-40B4-BE49-F238E27FC236}">
                <a16:creationId xmlns:a16="http://schemas.microsoft.com/office/drawing/2014/main" id="{07FA4C54-4E45-4183-BC09-ACB2D495E825}"/>
              </a:ext>
            </a:extLst>
          </p:cNvPr>
          <p:cNvSpPr>
            <a:spLocks noGrp="1"/>
          </p:cNvSpPr>
          <p:nvPr>
            <p:ph idx="1"/>
          </p:nvPr>
        </p:nvSpPr>
        <p:spPr>
          <a:xfrm>
            <a:off x="1739788" y="2249424"/>
            <a:ext cx="8826976" cy="2879256"/>
          </a:xfrm>
        </p:spPr>
        <p:txBody>
          <a:bodyPr>
            <a:normAutofit/>
          </a:bodyPr>
          <a:lstStyle/>
          <a:p>
            <a:r>
              <a:rPr lang="en-US" dirty="0">
                <a:solidFill>
                  <a:schemeClr val="tx1"/>
                </a:solidFill>
              </a:rPr>
              <a:t>Founded by forensic psychology faculty in 2009</a:t>
            </a:r>
          </a:p>
          <a:p>
            <a:r>
              <a:rPr lang="en-US" dirty="0">
                <a:solidFill>
                  <a:schemeClr val="tx1"/>
                </a:solidFill>
              </a:rPr>
              <a:t>Serves as the primary provider of mental health services for persons mandated by the Cook County Domestic Relations Court </a:t>
            </a:r>
          </a:p>
          <a:p>
            <a:r>
              <a:rPr lang="en-US" dirty="0">
                <a:solidFill>
                  <a:schemeClr val="tx1"/>
                </a:solidFill>
              </a:rPr>
              <a:t>Largest provider of outpatient mental health services in Illinois for persons deemed unfit to stand trial. </a:t>
            </a:r>
          </a:p>
          <a:p>
            <a:endParaRPr lang="en-US" dirty="0">
              <a:solidFill>
                <a:srgbClr val="404040"/>
              </a:solidFill>
            </a:endParaRPr>
          </a:p>
        </p:txBody>
      </p:sp>
      <p:pic>
        <p:nvPicPr>
          <p:cNvPr id="9" name="x_x_Picture 1" descr="image001">
            <a:extLst>
              <a:ext uri="{FF2B5EF4-FFF2-40B4-BE49-F238E27FC236}">
                <a16:creationId xmlns:a16="http://schemas.microsoft.com/office/drawing/2014/main" id="{BBF703F9-3778-4752-97F5-E2E38D441D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1712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557083-6020-4A5F-8439-7BCE8178D6A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How To Decide What Service Is Needed</a:t>
            </a:r>
          </a:p>
        </p:txBody>
      </p:sp>
      <p:sp>
        <p:nvSpPr>
          <p:cNvPr id="3" name="Content Placeholder 2">
            <a:extLst>
              <a:ext uri="{FF2B5EF4-FFF2-40B4-BE49-F238E27FC236}">
                <a16:creationId xmlns:a16="http://schemas.microsoft.com/office/drawing/2014/main" id="{DF2419CE-AB62-46C5-B085-7F78244194F1}"/>
              </a:ext>
            </a:extLst>
          </p:cNvPr>
          <p:cNvSpPr>
            <a:spLocks noGrp="1"/>
          </p:cNvSpPr>
          <p:nvPr>
            <p:ph idx="1"/>
          </p:nvPr>
        </p:nvSpPr>
        <p:spPr>
          <a:xfrm>
            <a:off x="1706244" y="1989371"/>
            <a:ext cx="8779512" cy="3322857"/>
          </a:xfrm>
        </p:spPr>
        <p:txBody>
          <a:bodyPr>
            <a:normAutofit/>
          </a:bodyPr>
          <a:lstStyle/>
          <a:p>
            <a:r>
              <a:rPr lang="en-US" dirty="0">
                <a:solidFill>
                  <a:srgbClr val="404040"/>
                </a:solidFill>
              </a:rPr>
              <a:t>Individual therapy can be useful as a standalone service for processing trauma, increasing coping skills, etc., but also can be an adjunctive services for parents/children in other therapies</a:t>
            </a:r>
          </a:p>
          <a:p>
            <a:r>
              <a:rPr lang="en-US" dirty="0">
                <a:solidFill>
                  <a:srgbClr val="404040"/>
                </a:solidFill>
              </a:rPr>
              <a:t>Psychological testing can help determine a mental health diagnosis (if there is one), identify treatment options, and assess for risk issues (parenting, substance use, violence)</a:t>
            </a:r>
          </a:p>
          <a:p>
            <a:pPr lvl="1"/>
            <a:r>
              <a:rPr lang="en-US" dirty="0">
                <a:solidFill>
                  <a:srgbClr val="404040"/>
                </a:solidFill>
              </a:rPr>
              <a:t>While an MHA can assess for some of these things, psychological testing is helpful in more complex, less straightforward cases, those with elevated risk potential, and with clients who may be unwilling to openly disclose information in an interview process</a:t>
            </a:r>
          </a:p>
        </p:txBody>
      </p:sp>
      <p:pic>
        <p:nvPicPr>
          <p:cNvPr id="7" name="x_x_Picture 1" descr="image001">
            <a:extLst>
              <a:ext uri="{FF2B5EF4-FFF2-40B4-BE49-F238E27FC236}">
                <a16:creationId xmlns:a16="http://schemas.microsoft.com/office/drawing/2014/main" id="{9681E568-BD25-46AA-8F42-D7C2824751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531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07642-6BF6-49CB-97D7-64AB2A241223}"/>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How To Formulate A Referral Question</a:t>
            </a:r>
          </a:p>
        </p:txBody>
      </p:sp>
      <p:sp>
        <p:nvSpPr>
          <p:cNvPr id="3" name="Content Placeholder 2">
            <a:extLst>
              <a:ext uri="{FF2B5EF4-FFF2-40B4-BE49-F238E27FC236}">
                <a16:creationId xmlns:a16="http://schemas.microsoft.com/office/drawing/2014/main" id="{7598FF26-0EAB-4AD3-9557-A4FF6631F0BF}"/>
              </a:ext>
            </a:extLst>
          </p:cNvPr>
          <p:cNvSpPr>
            <a:spLocks noGrp="1"/>
          </p:cNvSpPr>
          <p:nvPr>
            <p:ph idx="1"/>
          </p:nvPr>
        </p:nvSpPr>
        <p:spPr>
          <a:xfrm>
            <a:off x="1706244" y="1887975"/>
            <a:ext cx="8779512" cy="3478682"/>
          </a:xfrm>
        </p:spPr>
        <p:txBody>
          <a:bodyPr>
            <a:normAutofit/>
          </a:bodyPr>
          <a:lstStyle/>
          <a:p>
            <a:r>
              <a:rPr lang="en-US" dirty="0">
                <a:solidFill>
                  <a:srgbClr val="404040"/>
                </a:solidFill>
              </a:rPr>
              <a:t>It is h</a:t>
            </a:r>
            <a:r>
              <a:rPr lang="en-US" dirty="0"/>
              <a:t>elpful to have as much information up front, but clinicians will be in contact with the referral party to seek additional information and create/maintain working relationship</a:t>
            </a:r>
          </a:p>
          <a:p>
            <a:r>
              <a:rPr lang="en-US" dirty="0">
                <a:solidFill>
                  <a:srgbClr val="404040"/>
                </a:solidFill>
              </a:rPr>
              <a:t>Referral questions can be on the court order, in TFC’s referral form, or communicated via email upon referral (or after)</a:t>
            </a:r>
          </a:p>
          <a:p>
            <a:r>
              <a:rPr lang="en-US" dirty="0">
                <a:solidFill>
                  <a:srgbClr val="404040"/>
                </a:solidFill>
              </a:rPr>
              <a:t>Other information that is helpful- who should any reports or status letters be sent to (or not sent to)</a:t>
            </a:r>
          </a:p>
          <a:p>
            <a:pPr lvl="1"/>
            <a:r>
              <a:rPr lang="en-US" dirty="0">
                <a:solidFill>
                  <a:srgbClr val="404040"/>
                </a:solidFill>
              </a:rPr>
              <a:t>Typically, if there is no guidance, we send reports/letters to GAL and judge</a:t>
            </a:r>
          </a:p>
          <a:p>
            <a:endParaRPr lang="en-US" dirty="0">
              <a:solidFill>
                <a:srgbClr val="404040"/>
              </a:solidFill>
            </a:endParaRPr>
          </a:p>
        </p:txBody>
      </p:sp>
      <p:pic>
        <p:nvPicPr>
          <p:cNvPr id="7" name="x_x_Picture 1" descr="image001">
            <a:extLst>
              <a:ext uri="{FF2B5EF4-FFF2-40B4-BE49-F238E27FC236}">
                <a16:creationId xmlns:a16="http://schemas.microsoft.com/office/drawing/2014/main" id="{D096A459-637F-48F1-BF2D-3F015AE52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4458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07642-6BF6-49CB-97D7-64AB2A241223}"/>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How To Formulate A Referral Question</a:t>
            </a:r>
          </a:p>
        </p:txBody>
      </p:sp>
      <p:sp>
        <p:nvSpPr>
          <p:cNvPr id="3" name="Content Placeholder 2">
            <a:extLst>
              <a:ext uri="{FF2B5EF4-FFF2-40B4-BE49-F238E27FC236}">
                <a16:creationId xmlns:a16="http://schemas.microsoft.com/office/drawing/2014/main" id="{7598FF26-0EAB-4AD3-9557-A4FF6631F0BF}"/>
              </a:ext>
            </a:extLst>
          </p:cNvPr>
          <p:cNvSpPr>
            <a:spLocks noGrp="1"/>
          </p:cNvSpPr>
          <p:nvPr>
            <p:ph idx="1"/>
          </p:nvPr>
        </p:nvSpPr>
        <p:spPr>
          <a:xfrm>
            <a:off x="1706244" y="1763486"/>
            <a:ext cx="8779512" cy="3755571"/>
          </a:xfrm>
        </p:spPr>
        <p:txBody>
          <a:bodyPr>
            <a:normAutofit fontScale="85000" lnSpcReduction="20000"/>
          </a:bodyPr>
          <a:lstStyle/>
          <a:p>
            <a:r>
              <a:rPr lang="en-US" dirty="0">
                <a:solidFill>
                  <a:srgbClr val="404040"/>
                </a:solidFill>
              </a:rPr>
              <a:t>Referral Questions for Therapy Services</a:t>
            </a:r>
          </a:p>
          <a:p>
            <a:pPr lvl="1"/>
            <a:r>
              <a:rPr lang="en-US" dirty="0">
                <a:solidFill>
                  <a:srgbClr val="404040"/>
                </a:solidFill>
              </a:rPr>
              <a:t>What should treatment focus on?- e.g.- increasing parenting skills, addressing/processing traumatic event, increasing coping skills</a:t>
            </a:r>
          </a:p>
          <a:p>
            <a:pPr lvl="1"/>
            <a:r>
              <a:rPr lang="en-US" dirty="0">
                <a:solidFill>
                  <a:srgbClr val="404040"/>
                </a:solidFill>
              </a:rPr>
              <a:t>What do you/the court expect the outcome of treatment to be? </a:t>
            </a:r>
          </a:p>
          <a:p>
            <a:pPr lvl="1"/>
            <a:r>
              <a:rPr lang="en-US" dirty="0">
                <a:solidFill>
                  <a:srgbClr val="404040"/>
                </a:solidFill>
              </a:rPr>
              <a:t>What is prompting the referral?</a:t>
            </a:r>
          </a:p>
          <a:p>
            <a:r>
              <a:rPr lang="en-US" dirty="0">
                <a:solidFill>
                  <a:srgbClr val="404040"/>
                </a:solidFill>
              </a:rPr>
              <a:t>Referral Questions for Psychological Evaluations</a:t>
            </a:r>
          </a:p>
          <a:p>
            <a:pPr lvl="1"/>
            <a:r>
              <a:rPr lang="en-US" dirty="0">
                <a:solidFill>
                  <a:srgbClr val="404040"/>
                </a:solidFill>
              </a:rPr>
              <a:t>What question(s) do you want the evaluation to answer?</a:t>
            </a:r>
          </a:p>
          <a:p>
            <a:pPr lvl="1"/>
            <a:r>
              <a:rPr lang="en-US" dirty="0">
                <a:solidFill>
                  <a:srgbClr val="404040"/>
                </a:solidFill>
              </a:rPr>
              <a:t>Examples- it is not as helpful to us to get an order for a 215 evaluation without any guidance</a:t>
            </a:r>
          </a:p>
          <a:p>
            <a:pPr lvl="2"/>
            <a:r>
              <a:rPr lang="en-US" dirty="0">
                <a:solidFill>
                  <a:srgbClr val="404040"/>
                </a:solidFill>
              </a:rPr>
              <a:t>“</a:t>
            </a:r>
            <a:r>
              <a:rPr lang="en-US" dirty="0"/>
              <a:t>Issue: mental and substance abuse status, if requires treatment recommendations, appropriateness for unsupervised parenting time with child.  Requesting a 215 psychological evaluation to determine whether there is a current mental health diagnosis, evaluation to include psychological testing, mental health assessment and  also screen for possible substance abuse”</a:t>
            </a:r>
          </a:p>
          <a:p>
            <a:pPr lvl="2"/>
            <a:r>
              <a:rPr lang="en-US" dirty="0"/>
              <a:t>“Does Mr. XX have a mental condition that impacts his ability to safely have parenting time with his minor child? If so, what psychological or psychiatric services can be offered to Mr. XX to increase his parenting time with his child?</a:t>
            </a:r>
          </a:p>
        </p:txBody>
      </p:sp>
    </p:spTree>
    <p:extLst>
      <p:ext uri="{BB962C8B-B14F-4D97-AF65-F5344CB8AC3E}">
        <p14:creationId xmlns:p14="http://schemas.microsoft.com/office/powerpoint/2010/main" val="2394868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E22A15-1651-4789-B717-8E5126F3D267}"/>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t>Questions?</a:t>
            </a:r>
          </a:p>
        </p:txBody>
      </p:sp>
      <p:sp>
        <p:nvSpPr>
          <p:cNvPr id="4" name="Content Placeholder 3">
            <a:extLst>
              <a:ext uri="{FF2B5EF4-FFF2-40B4-BE49-F238E27FC236}">
                <a16:creationId xmlns:a16="http://schemas.microsoft.com/office/drawing/2014/main" id="{10E6B83B-570B-409D-BEF9-EB523C296520}"/>
              </a:ext>
            </a:extLst>
          </p:cNvPr>
          <p:cNvSpPr>
            <a:spLocks noGrp="1"/>
          </p:cNvSpPr>
          <p:nvPr>
            <p:ph idx="1"/>
          </p:nvPr>
        </p:nvSpPr>
        <p:spPr>
          <a:xfrm>
            <a:off x="1706244" y="1989372"/>
            <a:ext cx="8779512" cy="2879256"/>
          </a:xfrm>
        </p:spPr>
        <p:txBody>
          <a:bodyPr>
            <a:normAutofit/>
          </a:bodyPr>
          <a:lstStyle/>
          <a:p>
            <a:r>
              <a:rPr lang="en-US" dirty="0">
                <a:solidFill>
                  <a:srgbClr val="404040"/>
                </a:solidFill>
              </a:rPr>
              <a:t>Additional materials provided included our referral form, our services brochure, and our FAQ brochure.</a:t>
            </a:r>
          </a:p>
          <a:p>
            <a:r>
              <a:rPr lang="en-US" dirty="0">
                <a:solidFill>
                  <a:srgbClr val="404040"/>
                </a:solidFill>
              </a:rPr>
              <a:t>Please contact us at 312-467-2535 or </a:t>
            </a:r>
            <a:r>
              <a:rPr lang="en-US" dirty="0">
                <a:solidFill>
                  <a:srgbClr val="404040"/>
                </a:solidFill>
                <a:hlinkClick r:id="rId3"/>
              </a:rPr>
              <a:t>forensiccenter@thechicagoschool.edu</a:t>
            </a:r>
            <a:r>
              <a:rPr lang="en-US" dirty="0">
                <a:solidFill>
                  <a:srgbClr val="404040"/>
                </a:solidFill>
              </a:rPr>
              <a:t> with any questions or to submit referrals!</a:t>
            </a:r>
          </a:p>
        </p:txBody>
      </p:sp>
      <p:pic>
        <p:nvPicPr>
          <p:cNvPr id="7" name="x_x_Picture 1" descr="image001">
            <a:extLst>
              <a:ext uri="{FF2B5EF4-FFF2-40B4-BE49-F238E27FC236}">
                <a16:creationId xmlns:a16="http://schemas.microsoft.com/office/drawing/2014/main" id="{6EE83D13-509F-4CC8-A14E-FA033AF5FC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6698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5FD8CE-65F2-4C72-82B5-36E0E930DB23}"/>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Interwoven Community Counseling Center </a:t>
            </a:r>
          </a:p>
        </p:txBody>
      </p:sp>
      <p:sp>
        <p:nvSpPr>
          <p:cNvPr id="3" name="Content Placeholder 2">
            <a:extLst>
              <a:ext uri="{FF2B5EF4-FFF2-40B4-BE49-F238E27FC236}">
                <a16:creationId xmlns:a16="http://schemas.microsoft.com/office/drawing/2014/main" id="{9278D282-B2DB-4D61-B797-18328D582C4E}"/>
              </a:ext>
            </a:extLst>
          </p:cNvPr>
          <p:cNvSpPr>
            <a:spLocks noGrp="1"/>
          </p:cNvSpPr>
          <p:nvPr>
            <p:ph idx="1"/>
          </p:nvPr>
        </p:nvSpPr>
        <p:spPr>
          <a:xfrm>
            <a:off x="1706062" y="2291262"/>
            <a:ext cx="8779512" cy="2879256"/>
          </a:xfrm>
        </p:spPr>
        <p:txBody>
          <a:bodyPr>
            <a:normAutofit/>
          </a:bodyPr>
          <a:lstStyle/>
          <a:p>
            <a:r>
              <a:rPr lang="en-US" dirty="0">
                <a:solidFill>
                  <a:schemeClr val="tx1"/>
                </a:solidFill>
              </a:rPr>
              <a:t>Interwoven Community Counseling Center is a comprehensive Community Mental Health Center located on The Chicago School of Professional Psychology’s Chicago campus.</a:t>
            </a:r>
          </a:p>
          <a:p>
            <a:r>
              <a:rPr lang="en-US" dirty="0">
                <a:solidFill>
                  <a:schemeClr val="tx1"/>
                </a:solidFill>
              </a:rPr>
              <a:t>Committed to providing high-quality, evidence-based, mental health services to underserved and underprivileged populations. </a:t>
            </a:r>
          </a:p>
          <a:p>
            <a:r>
              <a:rPr lang="en-US" dirty="0">
                <a:solidFill>
                  <a:schemeClr val="tx1"/>
                </a:solidFill>
              </a:rPr>
              <a:t>Provides clinical training for students in psychology and other behavioral sciences programs to become competent and civically-engaged professionals</a:t>
            </a:r>
          </a:p>
          <a:p>
            <a:endParaRPr lang="en-US" dirty="0">
              <a:solidFill>
                <a:srgbClr val="404040"/>
              </a:solidFill>
            </a:endParaRPr>
          </a:p>
        </p:txBody>
      </p:sp>
      <p:pic>
        <p:nvPicPr>
          <p:cNvPr id="9" name="x_x_Picture 1" descr="image001">
            <a:extLst>
              <a:ext uri="{FF2B5EF4-FFF2-40B4-BE49-F238E27FC236}">
                <a16:creationId xmlns:a16="http://schemas.microsoft.com/office/drawing/2014/main" id="{2FEB4254-1CC9-4FA7-8948-2791038B70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7684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A32C9B7-2708-4D27-86A1-B69F4830D726}"/>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Our Team</a:t>
            </a:r>
          </a:p>
        </p:txBody>
      </p:sp>
      <p:graphicFrame>
        <p:nvGraphicFramePr>
          <p:cNvPr id="9" name="Content Placeholder 8">
            <a:extLst>
              <a:ext uri="{FF2B5EF4-FFF2-40B4-BE49-F238E27FC236}">
                <a16:creationId xmlns:a16="http://schemas.microsoft.com/office/drawing/2014/main" id="{11A2E868-A53D-4986-9E30-CB2D630B1B0B}"/>
              </a:ext>
            </a:extLst>
          </p:cNvPr>
          <p:cNvGraphicFramePr>
            <a:graphicFrameLocks noGrp="1"/>
          </p:cNvGraphicFramePr>
          <p:nvPr>
            <p:ph idx="1"/>
            <p:extLst>
              <p:ext uri="{D42A27DB-BD31-4B8C-83A1-F6EECF244321}">
                <p14:modId xmlns:p14="http://schemas.microsoft.com/office/powerpoint/2010/main" val="2873526746"/>
              </p:ext>
            </p:extLst>
          </p:nvPr>
        </p:nvGraphicFramePr>
        <p:xfrm>
          <a:off x="1290184" y="860178"/>
          <a:ext cx="9611632" cy="39130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a:extLst>
              <a:ext uri="{FF2B5EF4-FFF2-40B4-BE49-F238E27FC236}">
                <a16:creationId xmlns:a16="http://schemas.microsoft.com/office/drawing/2014/main" id="{3898AC19-8376-48AE-976A-4B9962F3D7E0}"/>
              </a:ext>
            </a:extLst>
          </p:cNvPr>
          <p:cNvCxnSpPr>
            <a:cxnSpLocks/>
            <a:endCxn id="20" idx="0"/>
          </p:cNvCxnSpPr>
          <p:nvPr/>
        </p:nvCxnSpPr>
        <p:spPr>
          <a:xfrm>
            <a:off x="5097002" y="3602247"/>
            <a:ext cx="764486" cy="457811"/>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a:extLst>
              <a:ext uri="{FF2B5EF4-FFF2-40B4-BE49-F238E27FC236}">
                <a16:creationId xmlns:a16="http://schemas.microsoft.com/office/drawing/2014/main" id="{22F979C3-5B07-4937-ABBC-3D03607EA604}"/>
              </a:ext>
            </a:extLst>
          </p:cNvPr>
          <p:cNvCxnSpPr/>
          <p:nvPr/>
        </p:nvCxnSpPr>
        <p:spPr>
          <a:xfrm>
            <a:off x="5082825" y="3054594"/>
            <a:ext cx="0" cy="497038"/>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CC96869F-5EA7-4DE8-9342-DDF60BD667E5}"/>
              </a:ext>
            </a:extLst>
          </p:cNvPr>
          <p:cNvCxnSpPr>
            <a:cxnSpLocks/>
          </p:cNvCxnSpPr>
          <p:nvPr/>
        </p:nvCxnSpPr>
        <p:spPr>
          <a:xfrm flipH="1">
            <a:off x="6399410" y="3637618"/>
            <a:ext cx="1844685" cy="507300"/>
          </a:xfrm>
          <a:prstGeom prst="line">
            <a:avLst/>
          </a:prstGeom>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862D809E-4824-40A7-9CFD-D689029029A0}"/>
              </a:ext>
            </a:extLst>
          </p:cNvPr>
          <p:cNvCxnSpPr>
            <a:cxnSpLocks/>
          </p:cNvCxnSpPr>
          <p:nvPr/>
        </p:nvCxnSpPr>
        <p:spPr>
          <a:xfrm flipH="1">
            <a:off x="6431001" y="3637318"/>
            <a:ext cx="3657779" cy="587380"/>
          </a:xfrm>
          <a:prstGeom prst="line">
            <a:avLst/>
          </a:prstGeom>
        </p:spPr>
        <p:style>
          <a:lnRef idx="1">
            <a:schemeClr val="accent2"/>
          </a:lnRef>
          <a:fillRef idx="0">
            <a:schemeClr val="accent2"/>
          </a:fillRef>
          <a:effectRef idx="0">
            <a:schemeClr val="accent2"/>
          </a:effectRef>
          <a:fontRef idx="minor">
            <a:schemeClr val="tx1"/>
          </a:fontRef>
        </p:style>
      </p:cxnSp>
      <p:sp>
        <p:nvSpPr>
          <p:cNvPr id="20" name="Rectangle: Rounded Corners 19">
            <a:extLst>
              <a:ext uri="{FF2B5EF4-FFF2-40B4-BE49-F238E27FC236}">
                <a16:creationId xmlns:a16="http://schemas.microsoft.com/office/drawing/2014/main" id="{8CFD461F-C77F-4CB0-9640-2AC325CE4EDB}"/>
              </a:ext>
            </a:extLst>
          </p:cNvPr>
          <p:cNvSpPr/>
          <p:nvPr/>
        </p:nvSpPr>
        <p:spPr>
          <a:xfrm>
            <a:off x="5097002" y="4060058"/>
            <a:ext cx="1528972" cy="4180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Training students (6) </a:t>
            </a:r>
          </a:p>
        </p:txBody>
      </p:sp>
      <p:cxnSp>
        <p:nvCxnSpPr>
          <p:cNvPr id="18" name="Straight Connector 17">
            <a:extLst>
              <a:ext uri="{FF2B5EF4-FFF2-40B4-BE49-F238E27FC236}">
                <a16:creationId xmlns:a16="http://schemas.microsoft.com/office/drawing/2014/main" id="{4E807AA7-455C-4218-831F-529B37C864EA}"/>
              </a:ext>
            </a:extLst>
          </p:cNvPr>
          <p:cNvCxnSpPr>
            <a:cxnSpLocks/>
            <a:endCxn id="20" idx="1"/>
          </p:cNvCxnSpPr>
          <p:nvPr/>
        </p:nvCxnSpPr>
        <p:spPr>
          <a:xfrm>
            <a:off x="1894622" y="3637318"/>
            <a:ext cx="3202380" cy="631774"/>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Straight Connector 20">
            <a:extLst>
              <a:ext uri="{FF2B5EF4-FFF2-40B4-BE49-F238E27FC236}">
                <a16:creationId xmlns:a16="http://schemas.microsoft.com/office/drawing/2014/main" id="{0BFA2352-B1F3-4BBB-AD4A-864C79784F7D}"/>
              </a:ext>
            </a:extLst>
          </p:cNvPr>
          <p:cNvCxnSpPr>
            <a:cxnSpLocks/>
            <a:endCxn id="20" idx="0"/>
          </p:cNvCxnSpPr>
          <p:nvPr/>
        </p:nvCxnSpPr>
        <p:spPr>
          <a:xfrm flipH="1">
            <a:off x="5861488" y="3602247"/>
            <a:ext cx="774280" cy="457811"/>
          </a:xfrm>
          <a:prstGeom prst="line">
            <a:avLst/>
          </a:prstGeom>
        </p:spPr>
        <p:style>
          <a:lnRef idx="1">
            <a:schemeClr val="accent2"/>
          </a:lnRef>
          <a:fillRef idx="0">
            <a:schemeClr val="accent2"/>
          </a:fillRef>
          <a:effectRef idx="0">
            <a:schemeClr val="accent2"/>
          </a:effectRef>
          <a:fontRef idx="minor">
            <a:schemeClr val="tx1"/>
          </a:fontRef>
        </p:style>
      </p:cxnSp>
      <p:cxnSp>
        <p:nvCxnSpPr>
          <p:cNvPr id="23" name="Straight Connector 22">
            <a:extLst>
              <a:ext uri="{FF2B5EF4-FFF2-40B4-BE49-F238E27FC236}">
                <a16:creationId xmlns:a16="http://schemas.microsoft.com/office/drawing/2014/main" id="{8AD22C3F-F415-4072-BD6D-967AAF4C4260}"/>
              </a:ext>
            </a:extLst>
          </p:cNvPr>
          <p:cNvCxnSpPr>
            <a:cxnSpLocks/>
          </p:cNvCxnSpPr>
          <p:nvPr/>
        </p:nvCxnSpPr>
        <p:spPr>
          <a:xfrm>
            <a:off x="3541275" y="3624976"/>
            <a:ext cx="1568312" cy="503341"/>
          </a:xfrm>
          <a:prstGeom prst="line">
            <a:avLst/>
          </a:prstGeom>
        </p:spPr>
        <p:style>
          <a:lnRef idx="1">
            <a:schemeClr val="accent2"/>
          </a:lnRef>
          <a:fillRef idx="0">
            <a:schemeClr val="accent2"/>
          </a:fillRef>
          <a:effectRef idx="0">
            <a:schemeClr val="accent2"/>
          </a:effectRef>
          <a:fontRef idx="minor">
            <a:schemeClr val="tx1"/>
          </a:fontRef>
        </p:style>
      </p:cxnSp>
      <p:pic>
        <p:nvPicPr>
          <p:cNvPr id="22" name="x_x_Picture 1" descr="image001">
            <a:extLst>
              <a:ext uri="{FF2B5EF4-FFF2-40B4-BE49-F238E27FC236}">
                <a16:creationId xmlns:a16="http://schemas.microsoft.com/office/drawing/2014/main" id="{C50A2B93-00F8-40D9-AC01-A24D0DA9604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622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Referral Process </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610315" y="2123557"/>
            <a:ext cx="4609510" cy="3258934"/>
          </a:xfrm>
        </p:spPr>
        <p:txBody>
          <a:bodyPr>
            <a:normAutofit/>
          </a:bodyPr>
          <a:lstStyle/>
          <a:p>
            <a:pPr>
              <a:lnSpc>
                <a:spcPct val="90000"/>
              </a:lnSpc>
            </a:pPr>
            <a:r>
              <a:rPr lang="en-US" dirty="0">
                <a:solidFill>
                  <a:schemeClr val="tx1"/>
                </a:solidFill>
              </a:rPr>
              <a:t>Registration for court-ordered services can be initiated by an attorney/GAL</a:t>
            </a:r>
          </a:p>
          <a:p>
            <a:pPr>
              <a:lnSpc>
                <a:spcPct val="90000"/>
              </a:lnSpc>
            </a:pPr>
            <a:r>
              <a:rPr lang="en-US" dirty="0">
                <a:solidFill>
                  <a:schemeClr val="tx1"/>
                </a:solidFill>
              </a:rPr>
              <a:t>Complete Forensic Center Referral Form for each court-ordered party</a:t>
            </a:r>
          </a:p>
          <a:p>
            <a:pPr>
              <a:lnSpc>
                <a:spcPct val="90000"/>
              </a:lnSpc>
            </a:pPr>
            <a:r>
              <a:rPr lang="en-US" dirty="0">
                <a:solidFill>
                  <a:schemeClr val="tx1"/>
                </a:solidFill>
              </a:rPr>
              <a:t>Provide copies of all case-related documents/records</a:t>
            </a:r>
          </a:p>
          <a:p>
            <a:pPr>
              <a:lnSpc>
                <a:spcPct val="90000"/>
              </a:lnSpc>
            </a:pPr>
            <a:r>
              <a:rPr lang="en-US" dirty="0">
                <a:solidFill>
                  <a:schemeClr val="tx1"/>
                </a:solidFill>
              </a:rPr>
              <a:t>If the referral is accepted, the prospective client is assigned a provider or put on the waiting list</a:t>
            </a:r>
          </a:p>
          <a:p>
            <a:pPr>
              <a:lnSpc>
                <a:spcPct val="90000"/>
              </a:lnSpc>
            </a:pPr>
            <a:endParaRPr lang="en-US" sz="1600" dirty="0">
              <a:solidFill>
                <a:schemeClr val="tx1"/>
              </a:solidFill>
            </a:endParaRPr>
          </a:p>
        </p:txBody>
      </p:sp>
      <p:pic>
        <p:nvPicPr>
          <p:cNvPr id="9" name="x_x_Picture 1" descr="image001">
            <a:extLst>
              <a:ext uri="{FF2B5EF4-FFF2-40B4-BE49-F238E27FC236}">
                <a16:creationId xmlns:a16="http://schemas.microsoft.com/office/drawing/2014/main" id="{A5CCBC53-6CD0-49B6-927A-468388A4EE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Diagram 10">
            <a:extLst>
              <a:ext uri="{FF2B5EF4-FFF2-40B4-BE49-F238E27FC236}">
                <a16:creationId xmlns:a16="http://schemas.microsoft.com/office/drawing/2014/main" id="{FD3B3179-2498-4181-9AE5-0300EA3A64CF}"/>
              </a:ext>
            </a:extLst>
          </p:cNvPr>
          <p:cNvGraphicFramePr/>
          <p:nvPr>
            <p:extLst>
              <p:ext uri="{D42A27DB-BD31-4B8C-83A1-F6EECF244321}">
                <p14:modId xmlns:p14="http://schemas.microsoft.com/office/powerpoint/2010/main" val="2544928286"/>
              </p:ext>
            </p:extLst>
          </p:nvPr>
        </p:nvGraphicFramePr>
        <p:xfrm>
          <a:off x="6667736" y="1596811"/>
          <a:ext cx="5046490" cy="36643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0806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a:cs typeface="Times New Roman" panose="02020603050405020304" pitchFamily="18" charset="0"/>
              </a:rPr>
              <a:t>Our Services  </a:t>
            </a:r>
            <a:endParaRPr lang="en-US" cap="none" dirty="0">
              <a:cs typeface="Times New Roman" panose="02020603050405020304" pitchFamily="18" charset="0"/>
            </a:endParaRP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86271" y="2123556"/>
            <a:ext cx="3964636" cy="2879256"/>
          </a:xfrm>
        </p:spPr>
        <p:txBody>
          <a:bodyPr>
            <a:normAutofit/>
          </a:bodyPr>
          <a:lstStyle/>
          <a:p>
            <a:pPr>
              <a:lnSpc>
                <a:spcPct val="90000"/>
              </a:lnSpc>
            </a:pPr>
            <a:r>
              <a:rPr lang="en-US" dirty="0">
                <a:solidFill>
                  <a:srgbClr val="404040"/>
                </a:solidFill>
              </a:rPr>
              <a:t>Mental Health Assessment (MHA)</a:t>
            </a:r>
          </a:p>
          <a:p>
            <a:pPr>
              <a:lnSpc>
                <a:spcPct val="90000"/>
              </a:lnSpc>
            </a:pPr>
            <a:r>
              <a:rPr lang="en-US" dirty="0">
                <a:solidFill>
                  <a:srgbClr val="404040"/>
                </a:solidFill>
              </a:rPr>
              <a:t>Individual therapy</a:t>
            </a:r>
          </a:p>
          <a:p>
            <a:pPr>
              <a:lnSpc>
                <a:spcPct val="90000"/>
              </a:lnSpc>
            </a:pPr>
            <a:r>
              <a:rPr lang="en-US" dirty="0">
                <a:solidFill>
                  <a:srgbClr val="404040"/>
                </a:solidFill>
              </a:rPr>
              <a:t>Family therapy</a:t>
            </a:r>
          </a:p>
          <a:p>
            <a:pPr>
              <a:lnSpc>
                <a:spcPct val="90000"/>
              </a:lnSpc>
            </a:pPr>
            <a:r>
              <a:rPr lang="en-US" dirty="0">
                <a:solidFill>
                  <a:srgbClr val="404040"/>
                </a:solidFill>
              </a:rPr>
              <a:t>Co-parenting</a:t>
            </a:r>
          </a:p>
          <a:p>
            <a:pPr>
              <a:lnSpc>
                <a:spcPct val="90000"/>
              </a:lnSpc>
            </a:pPr>
            <a:r>
              <a:rPr lang="en-US" dirty="0">
                <a:solidFill>
                  <a:srgbClr val="404040"/>
                </a:solidFill>
              </a:rPr>
              <a:t>Therapeutic Supervised Visitation (TSV)</a:t>
            </a:r>
          </a:p>
          <a:p>
            <a:pPr>
              <a:lnSpc>
                <a:spcPct val="90000"/>
              </a:lnSpc>
            </a:pPr>
            <a:r>
              <a:rPr lang="en-US" dirty="0">
                <a:solidFill>
                  <a:srgbClr val="404040"/>
                </a:solidFill>
              </a:rPr>
              <a:t>Reunification therapy</a:t>
            </a:r>
          </a:p>
          <a:p>
            <a:pPr>
              <a:lnSpc>
                <a:spcPct val="90000"/>
              </a:lnSpc>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93CCCC93-7D54-4FAD-BDB6-D796E00BA1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3DD0B7AE-7BF7-4BF9-B66C-8D8E4B403990}"/>
              </a:ext>
            </a:extLst>
          </p:cNvPr>
          <p:cNvSpPr txBox="1"/>
          <p:nvPr/>
        </p:nvSpPr>
        <p:spPr>
          <a:xfrm>
            <a:off x="6345802" y="2125080"/>
            <a:ext cx="4047461" cy="1615827"/>
          </a:xfrm>
          <a:prstGeom prst="rect">
            <a:avLst/>
          </a:prstGeom>
          <a:noFill/>
        </p:spPr>
        <p:txBody>
          <a:bodyPr wrap="square" rtlCol="0">
            <a:spAutoFit/>
          </a:bodyPr>
          <a:lstStyle/>
          <a:p>
            <a:pPr marL="285750" indent="-285750">
              <a:lnSpc>
                <a:spcPct val="90000"/>
              </a:lnSpc>
              <a:buFont typeface="Arial" panose="020B0604020202020204" pitchFamily="34" charset="0"/>
              <a:buChar char="•"/>
            </a:pPr>
            <a:r>
              <a:rPr lang="en-US" dirty="0">
                <a:solidFill>
                  <a:srgbClr val="404040"/>
                </a:solidFill>
              </a:rPr>
              <a:t>Psychological Evaluations</a:t>
            </a:r>
          </a:p>
          <a:p>
            <a:pPr marL="742950" lvl="1" indent="-285750">
              <a:lnSpc>
                <a:spcPct val="90000"/>
              </a:lnSpc>
              <a:buFont typeface="Arial" panose="020B0604020202020204" pitchFamily="34" charset="0"/>
              <a:buChar char="•"/>
            </a:pPr>
            <a:endParaRPr lang="en-US" dirty="0">
              <a:solidFill>
                <a:srgbClr val="404040"/>
              </a:solidFill>
            </a:endParaRPr>
          </a:p>
          <a:p>
            <a:pPr marL="742950" lvl="1" indent="-285750">
              <a:lnSpc>
                <a:spcPct val="90000"/>
              </a:lnSpc>
              <a:buFont typeface="Arial" panose="020B0604020202020204" pitchFamily="34" charset="0"/>
              <a:buChar char="•"/>
            </a:pPr>
            <a:r>
              <a:rPr lang="en-US" dirty="0">
                <a:solidFill>
                  <a:srgbClr val="404040"/>
                </a:solidFill>
              </a:rPr>
              <a:t>215</a:t>
            </a:r>
          </a:p>
          <a:p>
            <a:pPr marL="742950" lvl="1" indent="-285750">
              <a:lnSpc>
                <a:spcPct val="90000"/>
              </a:lnSpc>
              <a:buFont typeface="Arial" panose="020B0604020202020204" pitchFamily="34" charset="0"/>
              <a:buChar char="•"/>
            </a:pPr>
            <a:r>
              <a:rPr lang="en-US" dirty="0">
                <a:solidFill>
                  <a:srgbClr val="404040"/>
                </a:solidFill>
              </a:rPr>
              <a:t>Parenting capacity </a:t>
            </a:r>
          </a:p>
          <a:p>
            <a:pPr marL="742950" lvl="1" indent="-285750">
              <a:lnSpc>
                <a:spcPct val="90000"/>
              </a:lnSpc>
              <a:buFont typeface="Arial" panose="020B0604020202020204" pitchFamily="34" charset="0"/>
              <a:buChar char="•"/>
            </a:pPr>
            <a:r>
              <a:rPr lang="en-US" dirty="0">
                <a:solidFill>
                  <a:srgbClr val="404040"/>
                </a:solidFill>
              </a:rPr>
              <a:t>General</a:t>
            </a:r>
          </a:p>
          <a:p>
            <a:endParaRPr lang="en-US" dirty="0"/>
          </a:p>
        </p:txBody>
      </p:sp>
    </p:spTree>
    <p:extLst>
      <p:ext uri="{BB962C8B-B14F-4D97-AF65-F5344CB8AC3E}">
        <p14:creationId xmlns:p14="http://schemas.microsoft.com/office/powerpoint/2010/main" val="756599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Mental Health Assessment </a:t>
            </a:r>
            <a:br>
              <a:rPr lang="en-US" cap="none" dirty="0">
                <a:cs typeface="Times New Roman" panose="02020603050405020304" pitchFamily="18" charset="0"/>
              </a:rPr>
            </a:br>
            <a:r>
              <a:rPr lang="en-US" cap="none" dirty="0">
                <a:cs typeface="Times New Roman" panose="02020603050405020304" pitchFamily="18" charset="0"/>
              </a:rPr>
              <a:t>(MHA)</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06244" y="2249424"/>
            <a:ext cx="8779512" cy="2879256"/>
          </a:xfrm>
        </p:spPr>
        <p:txBody>
          <a:bodyPr>
            <a:normAutofit/>
          </a:bodyPr>
          <a:lstStyle/>
          <a:p>
            <a:pPr marL="285750" indent="-285750"/>
            <a:r>
              <a:rPr lang="en-US" dirty="0"/>
              <a:t>Assessment of readiness of all parties for court-ordered service</a:t>
            </a:r>
          </a:p>
          <a:p>
            <a:pPr marL="285750" indent="-285750"/>
            <a:r>
              <a:rPr lang="en-US" dirty="0"/>
              <a:t>No psychological testing conducted, but can refer for testing after</a:t>
            </a:r>
          </a:p>
          <a:p>
            <a:pPr marL="285750" indent="-285750"/>
            <a:r>
              <a:rPr lang="en-US" dirty="0"/>
              <a:t>Can be used to assess for a starting point for treatment if referral source is not sure </a:t>
            </a:r>
          </a:p>
          <a:p>
            <a:pPr>
              <a:lnSpc>
                <a:spcPct val="90000"/>
              </a:lnSpc>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4D1F31FE-6BF7-41AC-B771-0A88E1720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345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Individual Therapy</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697300" y="1843590"/>
            <a:ext cx="9245020" cy="3176085"/>
          </a:xfrm>
        </p:spPr>
        <p:txBody>
          <a:bodyPr>
            <a:normAutofit fontScale="92500" lnSpcReduction="10000"/>
          </a:bodyPr>
          <a:lstStyle/>
          <a:p>
            <a:pPr>
              <a:lnSpc>
                <a:spcPct val="90000"/>
              </a:lnSpc>
            </a:pPr>
            <a:r>
              <a:rPr lang="en-US" dirty="0">
                <a:solidFill>
                  <a:srgbClr val="404040"/>
                </a:solidFill>
              </a:rPr>
              <a:t>Clients will be assigned a mental health provider who will assist in developing an individualized treatment plan </a:t>
            </a:r>
          </a:p>
          <a:p>
            <a:pPr>
              <a:lnSpc>
                <a:spcPct val="90000"/>
              </a:lnSpc>
            </a:pPr>
            <a:r>
              <a:rPr lang="en-US" dirty="0">
                <a:solidFill>
                  <a:srgbClr val="404040"/>
                </a:solidFill>
              </a:rPr>
              <a:t>Goals may include:</a:t>
            </a:r>
          </a:p>
          <a:p>
            <a:pPr lvl="1">
              <a:lnSpc>
                <a:spcPct val="90000"/>
              </a:lnSpc>
            </a:pPr>
            <a:r>
              <a:rPr lang="en-US" sz="1700" dirty="0">
                <a:solidFill>
                  <a:srgbClr val="404040"/>
                </a:solidFill>
              </a:rPr>
              <a:t>Monitor mental health symptoms</a:t>
            </a:r>
          </a:p>
          <a:p>
            <a:pPr lvl="1">
              <a:lnSpc>
                <a:spcPct val="90000"/>
              </a:lnSpc>
            </a:pPr>
            <a:r>
              <a:rPr lang="en-US" sz="1700" dirty="0">
                <a:solidFill>
                  <a:srgbClr val="404040"/>
                </a:solidFill>
              </a:rPr>
              <a:t>Process past distressing/traumatic events</a:t>
            </a:r>
          </a:p>
          <a:p>
            <a:pPr lvl="1">
              <a:lnSpc>
                <a:spcPct val="90000"/>
              </a:lnSpc>
            </a:pPr>
            <a:r>
              <a:rPr lang="en-US" sz="1700" dirty="0">
                <a:solidFill>
                  <a:srgbClr val="404040"/>
                </a:solidFill>
              </a:rPr>
              <a:t>Develop coping skills </a:t>
            </a:r>
          </a:p>
          <a:p>
            <a:pPr lvl="1">
              <a:lnSpc>
                <a:spcPct val="90000"/>
              </a:lnSpc>
            </a:pPr>
            <a:r>
              <a:rPr lang="en-US" sz="1700" dirty="0">
                <a:solidFill>
                  <a:srgbClr val="404040"/>
                </a:solidFill>
              </a:rPr>
              <a:t>Improve interpersonal and communication skills</a:t>
            </a:r>
          </a:p>
          <a:p>
            <a:pPr lvl="1">
              <a:lnSpc>
                <a:spcPct val="90000"/>
              </a:lnSpc>
            </a:pPr>
            <a:r>
              <a:rPr lang="en-US" sz="1700" dirty="0">
                <a:solidFill>
                  <a:srgbClr val="404040"/>
                </a:solidFill>
              </a:rPr>
              <a:t>Increasing parenting skills</a:t>
            </a:r>
          </a:p>
          <a:p>
            <a:pPr>
              <a:lnSpc>
                <a:spcPct val="90000"/>
              </a:lnSpc>
            </a:pPr>
            <a:r>
              <a:rPr lang="en-US" dirty="0">
                <a:solidFill>
                  <a:srgbClr val="404040"/>
                </a:solidFill>
              </a:rPr>
              <a:t>Individual therapy may precede, or overlap with, other forms of treatment (e.g., family therapy)</a:t>
            </a:r>
          </a:p>
          <a:p>
            <a:pPr>
              <a:lnSpc>
                <a:spcPct val="90000"/>
              </a:lnSpc>
            </a:pPr>
            <a:r>
              <a:rPr lang="en-US" dirty="0">
                <a:solidFill>
                  <a:srgbClr val="404040"/>
                </a:solidFill>
              </a:rPr>
              <a:t>We do not offer formal anger management or substance use treatment</a:t>
            </a:r>
          </a:p>
          <a:p>
            <a:pPr marL="0" indent="0">
              <a:lnSpc>
                <a:spcPct val="90000"/>
              </a:lnSpc>
              <a:buNone/>
            </a:pPr>
            <a:endParaRPr lang="en-US" sz="1500" dirty="0">
              <a:solidFill>
                <a:srgbClr val="404040"/>
              </a:solidFill>
            </a:endParaRPr>
          </a:p>
        </p:txBody>
      </p:sp>
      <p:pic>
        <p:nvPicPr>
          <p:cNvPr id="9" name="x_x_Picture 1" descr="image001">
            <a:extLst>
              <a:ext uri="{FF2B5EF4-FFF2-40B4-BE49-F238E27FC236}">
                <a16:creationId xmlns:a16="http://schemas.microsoft.com/office/drawing/2014/main" id="{4D1F31FE-6BF7-41AC-B771-0A88E1720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692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7ECC2-DC1D-4D76-AD7D-10F7789DFD6C}"/>
              </a:ext>
            </a:extLst>
          </p:cNvPr>
          <p:cNvSpPr>
            <a:spLocks noGrp="1"/>
          </p:cNvSpPr>
          <p:nvPr>
            <p:ph type="title"/>
          </p:nvPr>
        </p:nvSpPr>
        <p:spPr>
          <a:xfrm>
            <a:off x="2231136" y="467418"/>
            <a:ext cx="7729728" cy="1188720"/>
          </a:xfrm>
          <a:solidFill>
            <a:srgbClr val="FFFFFF"/>
          </a:solidFill>
        </p:spPr>
        <p:txBody>
          <a:bodyPr>
            <a:normAutofit/>
          </a:bodyPr>
          <a:lstStyle/>
          <a:p>
            <a:r>
              <a:rPr lang="en-US" cap="none" dirty="0">
                <a:cs typeface="Times New Roman" panose="02020603050405020304" pitchFamily="18" charset="0"/>
              </a:rPr>
              <a:t>Family Therapy</a:t>
            </a:r>
          </a:p>
        </p:txBody>
      </p:sp>
      <p:sp>
        <p:nvSpPr>
          <p:cNvPr id="3" name="Content Placeholder 2">
            <a:extLst>
              <a:ext uri="{FF2B5EF4-FFF2-40B4-BE49-F238E27FC236}">
                <a16:creationId xmlns:a16="http://schemas.microsoft.com/office/drawing/2014/main" id="{ED02BF06-9370-4656-8E76-587F5F03AE5D}"/>
              </a:ext>
            </a:extLst>
          </p:cNvPr>
          <p:cNvSpPr>
            <a:spLocks noGrp="1"/>
          </p:cNvSpPr>
          <p:nvPr>
            <p:ph idx="1"/>
          </p:nvPr>
        </p:nvSpPr>
        <p:spPr>
          <a:xfrm>
            <a:off x="1706244" y="2123556"/>
            <a:ext cx="8779512" cy="2879256"/>
          </a:xfrm>
        </p:spPr>
        <p:txBody>
          <a:bodyPr>
            <a:normAutofit/>
          </a:bodyPr>
          <a:lstStyle/>
          <a:p>
            <a:pPr>
              <a:lnSpc>
                <a:spcPct val="90000"/>
              </a:lnSpc>
            </a:pPr>
            <a:r>
              <a:rPr lang="en-US" dirty="0">
                <a:solidFill>
                  <a:srgbClr val="404040"/>
                </a:solidFill>
              </a:rPr>
              <a:t>Includes two or more family members </a:t>
            </a:r>
          </a:p>
          <a:p>
            <a:pPr>
              <a:lnSpc>
                <a:spcPct val="90000"/>
              </a:lnSpc>
            </a:pPr>
            <a:r>
              <a:rPr lang="en-US" dirty="0">
                <a:solidFill>
                  <a:srgbClr val="404040"/>
                </a:solidFill>
              </a:rPr>
              <a:t>Intended to support healthy relationships between family members </a:t>
            </a:r>
          </a:p>
          <a:p>
            <a:pPr>
              <a:lnSpc>
                <a:spcPct val="90000"/>
              </a:lnSpc>
            </a:pPr>
            <a:r>
              <a:rPr lang="en-US" dirty="0">
                <a:solidFill>
                  <a:srgbClr val="404040"/>
                </a:solidFill>
              </a:rPr>
              <a:t>Goals may include: </a:t>
            </a:r>
          </a:p>
          <a:p>
            <a:pPr lvl="1">
              <a:lnSpc>
                <a:spcPct val="90000"/>
              </a:lnSpc>
            </a:pPr>
            <a:r>
              <a:rPr lang="en-US" dirty="0">
                <a:solidFill>
                  <a:srgbClr val="404040"/>
                </a:solidFill>
              </a:rPr>
              <a:t>Identify family dynamics </a:t>
            </a:r>
          </a:p>
          <a:p>
            <a:pPr lvl="1">
              <a:lnSpc>
                <a:spcPct val="90000"/>
              </a:lnSpc>
            </a:pPr>
            <a:r>
              <a:rPr lang="en-US" dirty="0">
                <a:solidFill>
                  <a:srgbClr val="404040"/>
                </a:solidFill>
              </a:rPr>
              <a:t>Process previous distressing family events </a:t>
            </a:r>
          </a:p>
          <a:p>
            <a:pPr lvl="1">
              <a:lnSpc>
                <a:spcPct val="90000"/>
              </a:lnSpc>
            </a:pPr>
            <a:r>
              <a:rPr lang="en-US" dirty="0">
                <a:solidFill>
                  <a:srgbClr val="404040"/>
                </a:solidFill>
              </a:rPr>
              <a:t>Improve interpersonal communication skills and perspective taking </a:t>
            </a:r>
          </a:p>
          <a:p>
            <a:pPr lvl="1">
              <a:lnSpc>
                <a:spcPct val="90000"/>
              </a:lnSpc>
            </a:pPr>
            <a:r>
              <a:rPr lang="en-US" dirty="0">
                <a:solidFill>
                  <a:srgbClr val="404040"/>
                </a:solidFill>
              </a:rPr>
              <a:t>Increase ability to resolve conflicts </a:t>
            </a:r>
          </a:p>
          <a:p>
            <a:pPr lvl="1">
              <a:lnSpc>
                <a:spcPct val="90000"/>
              </a:lnSpc>
            </a:pPr>
            <a:endParaRPr lang="en-US" sz="1300" dirty="0">
              <a:solidFill>
                <a:srgbClr val="404040"/>
              </a:solidFill>
            </a:endParaRPr>
          </a:p>
        </p:txBody>
      </p:sp>
      <p:pic>
        <p:nvPicPr>
          <p:cNvPr id="9" name="x_x_Picture 1" descr="image001">
            <a:extLst>
              <a:ext uri="{FF2B5EF4-FFF2-40B4-BE49-F238E27FC236}">
                <a16:creationId xmlns:a16="http://schemas.microsoft.com/office/drawing/2014/main" id="{4D1F31FE-6BF7-41AC-B771-0A88E1720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763" y="4964889"/>
            <a:ext cx="5046490" cy="64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826299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2283</Words>
  <Application>Microsoft Office PowerPoint</Application>
  <PresentationFormat>Widescreen</PresentationFormat>
  <Paragraphs>225</Paragraphs>
  <Slides>23</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Gill Sans MT</vt:lpstr>
      <vt:lpstr>Parcel</vt:lpstr>
      <vt:lpstr>The Chicago School Forensic Center &amp; Interwoven Community Counseling Center</vt:lpstr>
      <vt:lpstr>The Forensic Center (TFC) </vt:lpstr>
      <vt:lpstr>Interwoven Community Counseling Center </vt:lpstr>
      <vt:lpstr>Our Team</vt:lpstr>
      <vt:lpstr>Referral Process </vt:lpstr>
      <vt:lpstr>Our Services  </vt:lpstr>
      <vt:lpstr>Mental Health Assessment  (MHA)</vt:lpstr>
      <vt:lpstr>Individual Therapy</vt:lpstr>
      <vt:lpstr>Family Therapy</vt:lpstr>
      <vt:lpstr>Co-Parenting Therapy</vt:lpstr>
      <vt:lpstr>Therapeutic Supervised Visitation  (TSV)</vt:lpstr>
      <vt:lpstr>Reunification Therapy </vt:lpstr>
      <vt:lpstr>Communication With Referral Parties</vt:lpstr>
      <vt:lpstr>Psychological Evaluations </vt:lpstr>
      <vt:lpstr>Psychological Evaluations </vt:lpstr>
      <vt:lpstr>Telehealth Services</vt:lpstr>
      <vt:lpstr>Student Training </vt:lpstr>
      <vt:lpstr>Payment</vt:lpstr>
      <vt:lpstr>How To Decide What Service Is Needed</vt:lpstr>
      <vt:lpstr>How To Decide What Service Is Needed</vt:lpstr>
      <vt:lpstr>How To Formulate A Referral Question</vt:lpstr>
      <vt:lpstr>How To Formulate A Referral Question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Chicago School Forensic Center &amp; Interwoven Community Counseling Center</dc:title>
  <dc:creator>Ana Belmonte</dc:creator>
  <cp:lastModifiedBy>Ana Belmonte</cp:lastModifiedBy>
  <cp:revision>17</cp:revision>
  <dcterms:created xsi:type="dcterms:W3CDTF">2021-04-05T17:18:33Z</dcterms:created>
  <dcterms:modified xsi:type="dcterms:W3CDTF">2021-04-06T20:34:56Z</dcterms:modified>
</cp:coreProperties>
</file>